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62" r:id="rId3"/>
    <p:sldId id="263" r:id="rId4"/>
    <p:sldId id="264" r:id="rId5"/>
    <p:sldId id="265" r:id="rId6"/>
    <p:sldId id="266" r:id="rId7"/>
    <p:sldId id="285" r:id="rId8"/>
    <p:sldId id="267" r:id="rId9"/>
    <p:sldId id="268" r:id="rId10"/>
    <p:sldId id="269" r:id="rId11"/>
    <p:sldId id="271" r:id="rId12"/>
    <p:sldId id="272" r:id="rId13"/>
    <p:sldId id="273" r:id="rId14"/>
    <p:sldId id="274" r:id="rId15"/>
    <p:sldId id="275" r:id="rId16"/>
    <p:sldId id="276" r:id="rId17"/>
    <p:sldId id="279" r:id="rId18"/>
    <p:sldId id="277" r:id="rId19"/>
    <p:sldId id="280" r:id="rId20"/>
    <p:sldId id="281" r:id="rId21"/>
    <p:sldId id="286" r:id="rId22"/>
    <p:sldId id="287" r:id="rId23"/>
    <p:sldId id="257" r:id="rId24"/>
    <p:sldId id="282" r:id="rId25"/>
    <p:sldId id="288" r:id="rId26"/>
    <p:sldId id="289" r:id="rId27"/>
    <p:sldId id="290" r:id="rId28"/>
    <p:sldId id="283" r:id="rId29"/>
    <p:sldId id="291" r:id="rId30"/>
    <p:sldId id="292" r:id="rId31"/>
    <p:sldId id="293" r:id="rId32"/>
    <p:sldId id="261" r:id="rId33"/>
  </p:sldIdLst>
  <p:sldSz cx="18288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3A028"/>
    <a:srgbClr val="65A921"/>
    <a:srgbClr val="FF0000"/>
    <a:srgbClr val="3B62AC"/>
    <a:srgbClr val="E8E7E5"/>
    <a:srgbClr val="0B0B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74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F74123-6B69-4344-9EB5-9C76C11A8FD2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1143000"/>
            <a:ext cx="6172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4CA237-3A46-4292-98E3-99E55EA28B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4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1pPr>
    <a:lvl2pPr marL="65836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2pPr>
    <a:lvl3pPr marL="131673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3pPr>
    <a:lvl4pPr marL="197510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4pPr>
    <a:lvl5pPr marL="2633472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5pPr>
    <a:lvl6pPr marL="3291840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6pPr>
    <a:lvl7pPr marL="3950208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7pPr>
    <a:lvl8pPr marL="4608576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8pPr>
    <a:lvl9pPr marL="5266944" algn="l" defTabSz="1316736" rtl="0" eaLnBrk="1" latinLnBrk="0" hangingPunct="1">
      <a:defRPr sz="1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11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1705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8335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82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1771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26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390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37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0525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653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4CA237-3A46-4292-98E3-99E55EA28BD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27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0" y="1496484"/>
            <a:ext cx="137160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4802717"/>
            <a:ext cx="13716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727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66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486834"/>
            <a:ext cx="3943350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486834"/>
            <a:ext cx="11601450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97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382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279652"/>
            <a:ext cx="157734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119285"/>
            <a:ext cx="157734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473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434167"/>
            <a:ext cx="77724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434167"/>
            <a:ext cx="777240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433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486834"/>
            <a:ext cx="15773400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241551"/>
            <a:ext cx="7736681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340100"/>
            <a:ext cx="7736681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241551"/>
            <a:ext cx="7774782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340100"/>
            <a:ext cx="7774782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940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29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678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09600"/>
            <a:ext cx="5898356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316567"/>
            <a:ext cx="92583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2743200"/>
            <a:ext cx="5898356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4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09600"/>
            <a:ext cx="5898356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316567"/>
            <a:ext cx="92583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2743200"/>
            <a:ext cx="5898356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32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486834"/>
            <a:ext cx="157734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434167"/>
            <a:ext cx="157734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8475134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E6492-83B7-47A1-8302-17ECEC28E1B3}" type="datetimeFigureOut">
              <a:rPr lang="en-US" smtClean="0"/>
              <a:t>5/29/2024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8475134"/>
            <a:ext cx="6172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8475134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07411-9965-418E-B35A-783F4B5A2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24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12" Type="http://schemas.openxmlformats.org/officeDocument/2006/relationships/image" Target="../media/image62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5" Type="http://schemas.openxmlformats.org/officeDocument/2006/relationships/image" Target="../media/image6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Relationship Id="rId14" Type="http://schemas.openxmlformats.org/officeDocument/2006/relationships/image" Target="../media/image6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9.jpe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10" Type="http://schemas.openxmlformats.org/officeDocument/2006/relationships/image" Target="../media/image29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13" Type="http://schemas.openxmlformats.org/officeDocument/2006/relationships/image" Target="../media/image87.png"/><Relationship Id="rId3" Type="http://schemas.openxmlformats.org/officeDocument/2006/relationships/image" Target="../media/image77.png"/><Relationship Id="rId7" Type="http://schemas.openxmlformats.org/officeDocument/2006/relationships/image" Target="../media/image81.png"/><Relationship Id="rId12" Type="http://schemas.openxmlformats.org/officeDocument/2006/relationships/image" Target="../media/image8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11" Type="http://schemas.openxmlformats.org/officeDocument/2006/relationships/image" Target="../media/image85.png"/><Relationship Id="rId5" Type="http://schemas.openxmlformats.org/officeDocument/2006/relationships/image" Target="../media/image79.png"/><Relationship Id="rId15" Type="http://schemas.openxmlformats.org/officeDocument/2006/relationships/image" Target="../media/image5.png"/><Relationship Id="rId10" Type="http://schemas.openxmlformats.org/officeDocument/2006/relationships/image" Target="../media/image84.png"/><Relationship Id="rId4" Type="http://schemas.openxmlformats.org/officeDocument/2006/relationships/image" Target="../media/image78.png"/><Relationship Id="rId9" Type="http://schemas.openxmlformats.org/officeDocument/2006/relationships/image" Target="../media/image83.png"/><Relationship Id="rId1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9.png"/><Relationship Id="rId7" Type="http://schemas.microsoft.com/office/2007/relationships/hdphoto" Target="../media/hdphoto2.wdp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microsoft.com/office/2007/relationships/hdphoto" Target="../media/hdphoto4.wdp"/><Relationship Id="rId5" Type="http://schemas.openxmlformats.org/officeDocument/2006/relationships/image" Target="../media/image91.png"/><Relationship Id="rId10" Type="http://schemas.openxmlformats.org/officeDocument/2006/relationships/image" Target="../media/image94.png"/><Relationship Id="rId4" Type="http://schemas.openxmlformats.org/officeDocument/2006/relationships/image" Target="../media/image90.png"/><Relationship Id="rId9" Type="http://schemas.microsoft.com/office/2007/relationships/hdphoto" Target="../media/hdphoto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9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13" Type="http://schemas.openxmlformats.org/officeDocument/2006/relationships/image" Target="../media/image108.jpe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jpeg"/><Relationship Id="rId17" Type="http://schemas.openxmlformats.org/officeDocument/2006/relationships/image" Target="../media/image112.png"/><Relationship Id="rId2" Type="http://schemas.openxmlformats.org/officeDocument/2006/relationships/image" Target="../media/image97.jpeg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jpeg"/><Relationship Id="rId11" Type="http://schemas.openxmlformats.org/officeDocument/2006/relationships/image" Target="../media/image106.png"/><Relationship Id="rId5" Type="http://schemas.openxmlformats.org/officeDocument/2006/relationships/image" Target="../media/image100.jpeg"/><Relationship Id="rId15" Type="http://schemas.openxmlformats.org/officeDocument/2006/relationships/image" Target="../media/image110.png"/><Relationship Id="rId10" Type="http://schemas.openxmlformats.org/officeDocument/2006/relationships/image" Target="../media/image105.jpe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12.jpeg"/><Relationship Id="rId9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E192E-C3F7-F769-1210-DD182153541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1914AE-A87B-E132-74CA-B3A5127829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8C9F59-8AA4-B265-BFA1-B813562D672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818" y="0"/>
            <a:ext cx="18299817" cy="9144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BE9E2F1-0216-DC5B-DA17-2361A984D943}"/>
              </a:ext>
            </a:extLst>
          </p:cNvPr>
          <p:cNvSpPr/>
          <p:nvPr/>
        </p:nvSpPr>
        <p:spPr>
          <a:xfrm>
            <a:off x="-14644" y="6922705"/>
            <a:ext cx="18302644" cy="2259811"/>
          </a:xfrm>
          <a:prstGeom prst="rect">
            <a:avLst/>
          </a:prstGeom>
          <a:solidFill>
            <a:srgbClr val="63A028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9F4148-A2B1-C6C1-0585-A843F6A35130}"/>
              </a:ext>
            </a:extLst>
          </p:cNvPr>
          <p:cNvSpPr txBox="1"/>
          <p:nvPr/>
        </p:nvSpPr>
        <p:spPr>
          <a:xfrm>
            <a:off x="5193" y="7169679"/>
            <a:ext cx="18287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Gilroy ExtraBold" panose="00000900000000000000" pitchFamily="50" charset="0"/>
              </a:rPr>
              <a:t>BRAND </a:t>
            </a:r>
            <a:r>
              <a:rPr lang="en-US" sz="3600" dirty="0" err="1">
                <a:solidFill>
                  <a:schemeClr val="bg1"/>
                </a:solidFill>
                <a:latin typeface="Gilroy ExtraBold" panose="00000900000000000000" pitchFamily="50" charset="0"/>
              </a:rPr>
              <a:t>R.Comm</a:t>
            </a:r>
            <a:r>
              <a:rPr lang="en-US" sz="3600" dirty="0">
                <a:solidFill>
                  <a:schemeClr val="bg1"/>
                </a:solidFill>
                <a:latin typeface="Gilroy ExtraBold" panose="00000900000000000000" pitchFamily="50" charset="0"/>
              </a:rPr>
              <a:t>, Rural Communication Summit &amp; Awards 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842C16-782F-B57E-28E6-2A4F45669EA8}"/>
              </a:ext>
            </a:extLst>
          </p:cNvPr>
          <p:cNvSpPr txBox="1"/>
          <p:nvPr/>
        </p:nvSpPr>
        <p:spPr>
          <a:xfrm>
            <a:off x="0" y="7743768"/>
            <a:ext cx="1828799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bg1"/>
                </a:solidFill>
                <a:latin typeface="Gilroy ExtraBold" panose="00000900000000000000" pitchFamily="50" charset="0"/>
              </a:rPr>
              <a:t>BRIEF SUMMARY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A622005-565E-C8C2-3919-ED7F368E91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751" y="1186375"/>
            <a:ext cx="5017185" cy="19853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0069196-11AF-88C6-9037-3D423DE8AC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4125" y="427056"/>
            <a:ext cx="3419579" cy="61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152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9A172DB-BC20-3753-9B12-6B04A11FF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0"/>
            <a:ext cx="11113178" cy="914400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33C6150-8920-494A-6DDE-6DBDCB3E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 flipV="1">
            <a:off x="11113178" y="0"/>
            <a:ext cx="7174822" cy="9144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54803320-9D0D-F5C6-0815-0563FCF1D817}"/>
              </a:ext>
            </a:extLst>
          </p:cNvPr>
          <p:cNvSpPr/>
          <p:nvPr/>
        </p:nvSpPr>
        <p:spPr>
          <a:xfrm>
            <a:off x="-818147" y="593558"/>
            <a:ext cx="12865765" cy="1411705"/>
          </a:xfrm>
          <a:prstGeom prst="parallelogram">
            <a:avLst>
              <a:gd name="adj" fmla="val 55682"/>
            </a:avLst>
          </a:prstGeom>
          <a:solidFill>
            <a:srgbClr val="63A028">
              <a:alpha val="9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BC9512F-FD4D-B5DD-251A-6DC887976561}"/>
              </a:ext>
            </a:extLst>
          </p:cNvPr>
          <p:cNvSpPr/>
          <p:nvPr/>
        </p:nvSpPr>
        <p:spPr>
          <a:xfrm>
            <a:off x="11349786" y="593558"/>
            <a:ext cx="7836571" cy="1411705"/>
          </a:xfrm>
          <a:prstGeom prst="parallelogram">
            <a:avLst>
              <a:gd name="adj" fmla="val 54546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E3F2-2A8B-1C0D-D9C0-5C7A0869BF13}"/>
              </a:ext>
            </a:extLst>
          </p:cNvPr>
          <p:cNvSpPr txBox="1"/>
          <p:nvPr/>
        </p:nvSpPr>
        <p:spPr>
          <a:xfrm>
            <a:off x="336884" y="831866"/>
            <a:ext cx="1060739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LIFETIME ACHIEVEMENT AWARD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8F8F93-4530-4ECB-FF2A-9210C2EE5D05}"/>
              </a:ext>
            </a:extLst>
          </p:cNvPr>
          <p:cNvSpPr txBox="1"/>
          <p:nvPr/>
        </p:nvSpPr>
        <p:spPr>
          <a:xfrm>
            <a:off x="12284227" y="830050"/>
            <a:ext cx="445346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0" dirty="0">
                <a:solidFill>
                  <a:schemeClr val="accent6">
                    <a:lumMod val="50000"/>
                  </a:schemeClr>
                </a:solidFill>
                <a:latin typeface="Gilroy ExtraBold" panose="00000900000000000000" pitchFamily="50" charset="0"/>
              </a:rPr>
              <a:t>Dr. RB SINGH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98A577-2352-2A03-AEA7-6A09FE965DB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896" y="2598821"/>
            <a:ext cx="16142208" cy="5583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80AF72-C9ED-B2CB-9709-6013768280C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B5B31E8-A79B-C56E-9D67-84EC255708A8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09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C28AE7-AFD2-E209-AA79-DB8B1F71B751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3630153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9A172DB-BC20-3753-9B12-6B04A11FF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0"/>
            <a:ext cx="11113178" cy="914400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33C6150-8920-494A-6DDE-6DBDCB3E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 flipV="1">
            <a:off x="11113178" y="0"/>
            <a:ext cx="7174822" cy="9144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54803320-9D0D-F5C6-0815-0563FCF1D817}"/>
              </a:ext>
            </a:extLst>
          </p:cNvPr>
          <p:cNvSpPr/>
          <p:nvPr/>
        </p:nvSpPr>
        <p:spPr>
          <a:xfrm>
            <a:off x="-818147" y="593558"/>
            <a:ext cx="12865765" cy="1411705"/>
          </a:xfrm>
          <a:prstGeom prst="parallelogram">
            <a:avLst>
              <a:gd name="adj" fmla="val 55682"/>
            </a:avLst>
          </a:prstGeom>
          <a:solidFill>
            <a:srgbClr val="63A028">
              <a:alpha val="9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BC9512F-FD4D-B5DD-251A-6DC887976561}"/>
              </a:ext>
            </a:extLst>
          </p:cNvPr>
          <p:cNvSpPr/>
          <p:nvPr/>
        </p:nvSpPr>
        <p:spPr>
          <a:xfrm>
            <a:off x="11349786" y="593558"/>
            <a:ext cx="7836571" cy="1411705"/>
          </a:xfrm>
          <a:prstGeom prst="parallelogram">
            <a:avLst>
              <a:gd name="adj" fmla="val 54546"/>
            </a:avLst>
          </a:prstGeom>
          <a:solidFill>
            <a:schemeClr val="bg1">
              <a:alpha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E3F2-2A8B-1C0D-D9C0-5C7A0869BF13}"/>
              </a:ext>
            </a:extLst>
          </p:cNvPr>
          <p:cNvSpPr txBox="1"/>
          <p:nvPr/>
        </p:nvSpPr>
        <p:spPr>
          <a:xfrm>
            <a:off x="336884" y="831866"/>
            <a:ext cx="11320728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INTEGRATED COMMUNICATION AWARD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262C0B-535E-6C31-C4BC-68269EF38BA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96798" y="593558"/>
            <a:ext cx="4074696" cy="13449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6FF0E2-E1A1-696D-675A-A74230C89F7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896" y="2728198"/>
            <a:ext cx="16142208" cy="5583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605E36-ED5D-21F1-2613-4E73E6E9D5F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256282-DEBD-12CB-89B5-C9A638503D89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527642-C6C1-090D-7775-17EB19F39FDB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770696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9A172DB-BC20-3753-9B12-6B04A11FF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0"/>
            <a:ext cx="11113178" cy="914400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33C6150-8920-494A-6DDE-6DBDCB3E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 flipV="1">
            <a:off x="11113178" y="0"/>
            <a:ext cx="7174822" cy="9144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54803320-9D0D-F5C6-0815-0563FCF1D817}"/>
              </a:ext>
            </a:extLst>
          </p:cNvPr>
          <p:cNvSpPr/>
          <p:nvPr/>
        </p:nvSpPr>
        <p:spPr>
          <a:xfrm>
            <a:off x="-818147" y="593558"/>
            <a:ext cx="12865765" cy="1411705"/>
          </a:xfrm>
          <a:prstGeom prst="parallelogram">
            <a:avLst>
              <a:gd name="adj" fmla="val 55682"/>
            </a:avLst>
          </a:prstGeom>
          <a:solidFill>
            <a:srgbClr val="63A028">
              <a:alpha val="9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BC9512F-FD4D-B5DD-251A-6DC887976561}"/>
              </a:ext>
            </a:extLst>
          </p:cNvPr>
          <p:cNvSpPr/>
          <p:nvPr/>
        </p:nvSpPr>
        <p:spPr>
          <a:xfrm>
            <a:off x="11349786" y="593558"/>
            <a:ext cx="7836571" cy="1411705"/>
          </a:xfrm>
          <a:prstGeom prst="parallelogram">
            <a:avLst>
              <a:gd name="adj" fmla="val 54546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E3F2-2A8B-1C0D-D9C0-5C7A0869BF13}"/>
              </a:ext>
            </a:extLst>
          </p:cNvPr>
          <p:cNvSpPr txBox="1"/>
          <p:nvPr/>
        </p:nvSpPr>
        <p:spPr>
          <a:xfrm>
            <a:off x="336884" y="831866"/>
            <a:ext cx="11320728" cy="8156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7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INTEGRATED COMMUNICATION AWARD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C9A075-3DBD-F289-CBEF-22B3740AC0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284226" y="658259"/>
            <a:ext cx="4235116" cy="12590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C60B3AB-8D59-5DB9-79A1-EF88BCC9D4D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040" y="2782663"/>
            <a:ext cx="16123920" cy="5583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532204-0DD6-52CB-5429-B598ACA1FD0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2A49AE-6CCA-D058-B739-AC5DEC15E8AB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0D5D0C-DB58-C4C4-C2EF-CD798F5AF4F0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37266162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9A172DB-BC20-3753-9B12-6B04A11FF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0"/>
            <a:ext cx="11113178" cy="914400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33C6150-8920-494A-6DDE-6DBDCB3E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 flipV="1">
            <a:off x="11113178" y="0"/>
            <a:ext cx="7174822" cy="9144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54803320-9D0D-F5C6-0815-0563FCF1D817}"/>
              </a:ext>
            </a:extLst>
          </p:cNvPr>
          <p:cNvSpPr/>
          <p:nvPr/>
        </p:nvSpPr>
        <p:spPr>
          <a:xfrm>
            <a:off x="-818147" y="593558"/>
            <a:ext cx="12865765" cy="1411705"/>
          </a:xfrm>
          <a:prstGeom prst="parallelogram">
            <a:avLst>
              <a:gd name="adj" fmla="val 55682"/>
            </a:avLst>
          </a:prstGeom>
          <a:solidFill>
            <a:srgbClr val="63A028">
              <a:alpha val="9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BC9512F-FD4D-B5DD-251A-6DC887976561}"/>
              </a:ext>
            </a:extLst>
          </p:cNvPr>
          <p:cNvSpPr/>
          <p:nvPr/>
        </p:nvSpPr>
        <p:spPr>
          <a:xfrm>
            <a:off x="11349786" y="593558"/>
            <a:ext cx="7836571" cy="1411705"/>
          </a:xfrm>
          <a:prstGeom prst="parallelogram">
            <a:avLst>
              <a:gd name="adj" fmla="val 54546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E3F2-2A8B-1C0D-D9C0-5C7A0869BF13}"/>
              </a:ext>
            </a:extLst>
          </p:cNvPr>
          <p:cNvSpPr txBox="1"/>
          <p:nvPr/>
        </p:nvSpPr>
        <p:spPr>
          <a:xfrm>
            <a:off x="336884" y="831866"/>
            <a:ext cx="1110913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BRAND CAMPAIGN (TVC) AWARD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F974F16-6015-0F8A-0C12-C30F3ABB79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52819" y="665927"/>
            <a:ext cx="4272346" cy="12591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4A83D3-5C45-F7F5-56D3-0F750C70819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2896" y="2325463"/>
            <a:ext cx="16142208" cy="6224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2626DF-B4EB-53FE-6D84-D216EE239C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1AFC48-6D6A-3DC5-F132-1DFF98B65BDB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5A7499-3A06-3E34-AAB1-17BA0CDADAB7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959898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9A172DB-BC20-3753-9B12-6B04A11FF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0"/>
            <a:ext cx="11113178" cy="914400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33C6150-8920-494A-6DDE-6DBDCB3E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 flipV="1">
            <a:off x="11113178" y="0"/>
            <a:ext cx="7174822" cy="9144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54803320-9D0D-F5C6-0815-0563FCF1D817}"/>
              </a:ext>
            </a:extLst>
          </p:cNvPr>
          <p:cNvSpPr/>
          <p:nvPr/>
        </p:nvSpPr>
        <p:spPr>
          <a:xfrm>
            <a:off x="-818147" y="593558"/>
            <a:ext cx="12865765" cy="1411705"/>
          </a:xfrm>
          <a:prstGeom prst="parallelogram">
            <a:avLst>
              <a:gd name="adj" fmla="val 55682"/>
            </a:avLst>
          </a:prstGeom>
          <a:solidFill>
            <a:srgbClr val="63A028">
              <a:alpha val="9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BC9512F-FD4D-B5DD-251A-6DC887976561}"/>
              </a:ext>
            </a:extLst>
          </p:cNvPr>
          <p:cNvSpPr/>
          <p:nvPr/>
        </p:nvSpPr>
        <p:spPr>
          <a:xfrm>
            <a:off x="11349786" y="593558"/>
            <a:ext cx="7836571" cy="1411705"/>
          </a:xfrm>
          <a:prstGeom prst="parallelogram">
            <a:avLst>
              <a:gd name="adj" fmla="val 54546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E3F2-2A8B-1C0D-D9C0-5C7A0869BF13}"/>
              </a:ext>
            </a:extLst>
          </p:cNvPr>
          <p:cNvSpPr txBox="1"/>
          <p:nvPr/>
        </p:nvSpPr>
        <p:spPr>
          <a:xfrm>
            <a:off x="336884" y="831866"/>
            <a:ext cx="105512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DIGITAL MARKETING AWARD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5CBC22-74A4-7C8A-548A-DFC9B76673F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18718" y="661663"/>
            <a:ext cx="5613992" cy="127943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5970653-3523-6A97-3A48-39FF3EFB745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944" y="2325463"/>
            <a:ext cx="16136112" cy="62684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9CDC22-0A77-CF38-3981-1AC5FA12657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25B120-043C-14CA-75A5-D9881A420DD3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AEDC41A-1648-59EE-D8E8-A1E4E2E6C72B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29830503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9A172DB-BC20-3753-9B12-6B04A11FF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0"/>
            <a:ext cx="11113178" cy="914400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33C6150-8920-494A-6DDE-6DBDCB3E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 flipV="1">
            <a:off x="11113178" y="0"/>
            <a:ext cx="7174822" cy="9144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54803320-9D0D-F5C6-0815-0563FCF1D817}"/>
              </a:ext>
            </a:extLst>
          </p:cNvPr>
          <p:cNvSpPr/>
          <p:nvPr/>
        </p:nvSpPr>
        <p:spPr>
          <a:xfrm>
            <a:off x="-818147" y="593558"/>
            <a:ext cx="12865765" cy="1411705"/>
          </a:xfrm>
          <a:prstGeom prst="parallelogram">
            <a:avLst>
              <a:gd name="adj" fmla="val 55682"/>
            </a:avLst>
          </a:prstGeom>
          <a:solidFill>
            <a:srgbClr val="63A028">
              <a:alpha val="9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BC9512F-FD4D-B5DD-251A-6DC887976561}"/>
              </a:ext>
            </a:extLst>
          </p:cNvPr>
          <p:cNvSpPr/>
          <p:nvPr/>
        </p:nvSpPr>
        <p:spPr>
          <a:xfrm>
            <a:off x="11349786" y="593558"/>
            <a:ext cx="7836571" cy="1411705"/>
          </a:xfrm>
          <a:prstGeom prst="parallelogram">
            <a:avLst>
              <a:gd name="adj" fmla="val 54546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E3F2-2A8B-1C0D-D9C0-5C7A0869BF13}"/>
              </a:ext>
            </a:extLst>
          </p:cNvPr>
          <p:cNvSpPr txBox="1"/>
          <p:nvPr/>
        </p:nvSpPr>
        <p:spPr>
          <a:xfrm>
            <a:off x="336884" y="831866"/>
            <a:ext cx="834555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PR CAMPAIGN AWARD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F9916FC-05EA-1E45-7171-6056C343EFB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35806" y="609600"/>
            <a:ext cx="1753252" cy="13812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EE7E064-C378-4E14-6388-E0DF593ABB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9848" y="2728198"/>
            <a:ext cx="16148304" cy="5583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E37BF98-E9C3-EA3E-0F18-B3EEF7FCD2E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B5DC14-3A1E-AD7E-F776-3C1FB81F7BD2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281827-E92E-02D3-513E-57B58DD32C39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3176466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9A172DB-BC20-3753-9B12-6B04A11FF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0"/>
            <a:ext cx="11113178" cy="914400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33C6150-8920-494A-6DDE-6DBDCB3E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 flipV="1">
            <a:off x="11113178" y="0"/>
            <a:ext cx="7174822" cy="9144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54803320-9D0D-F5C6-0815-0563FCF1D817}"/>
              </a:ext>
            </a:extLst>
          </p:cNvPr>
          <p:cNvSpPr/>
          <p:nvPr/>
        </p:nvSpPr>
        <p:spPr>
          <a:xfrm>
            <a:off x="-818147" y="593558"/>
            <a:ext cx="12865765" cy="1411705"/>
          </a:xfrm>
          <a:prstGeom prst="parallelogram">
            <a:avLst>
              <a:gd name="adj" fmla="val 55682"/>
            </a:avLst>
          </a:prstGeom>
          <a:solidFill>
            <a:srgbClr val="63A028">
              <a:alpha val="9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BC9512F-FD4D-B5DD-251A-6DC887976561}"/>
              </a:ext>
            </a:extLst>
          </p:cNvPr>
          <p:cNvSpPr/>
          <p:nvPr/>
        </p:nvSpPr>
        <p:spPr>
          <a:xfrm>
            <a:off x="11349786" y="593558"/>
            <a:ext cx="7836571" cy="1411705"/>
          </a:xfrm>
          <a:prstGeom prst="parallelogram">
            <a:avLst>
              <a:gd name="adj" fmla="val 54546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E3F2-2A8B-1C0D-D9C0-5C7A0869BF13}"/>
              </a:ext>
            </a:extLst>
          </p:cNvPr>
          <p:cNvSpPr txBox="1"/>
          <p:nvPr/>
        </p:nvSpPr>
        <p:spPr>
          <a:xfrm>
            <a:off x="336884" y="831866"/>
            <a:ext cx="107676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RURAL ENGAGEMENT AWARD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B01939-E13A-962A-108E-0B2F632AAC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84226" y="779674"/>
            <a:ext cx="5666890" cy="995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FA8C283-86F6-A417-31B4-7A0CAA6A544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704" y="2325463"/>
            <a:ext cx="16166592" cy="61406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443B4C-C6F2-3CAD-2DE3-3EB363525B1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69FC9E8-B031-873D-9281-6ABC1F1448D4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A9F9B3-DF97-6C9C-148B-D5BE69F64859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40326356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9A172DB-BC20-3753-9B12-6B04A11FF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0"/>
            <a:ext cx="11113178" cy="914400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33C6150-8920-494A-6DDE-6DBDCB3E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 flipV="1">
            <a:off x="11113178" y="0"/>
            <a:ext cx="7174822" cy="9144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54803320-9D0D-F5C6-0815-0563FCF1D817}"/>
              </a:ext>
            </a:extLst>
          </p:cNvPr>
          <p:cNvSpPr/>
          <p:nvPr/>
        </p:nvSpPr>
        <p:spPr>
          <a:xfrm>
            <a:off x="-818147" y="593558"/>
            <a:ext cx="12865765" cy="1411705"/>
          </a:xfrm>
          <a:prstGeom prst="parallelogram">
            <a:avLst>
              <a:gd name="adj" fmla="val 55682"/>
            </a:avLst>
          </a:prstGeom>
          <a:solidFill>
            <a:srgbClr val="63A028">
              <a:alpha val="9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BC9512F-FD4D-B5DD-251A-6DC887976561}"/>
              </a:ext>
            </a:extLst>
          </p:cNvPr>
          <p:cNvSpPr/>
          <p:nvPr/>
        </p:nvSpPr>
        <p:spPr>
          <a:xfrm>
            <a:off x="11349786" y="593558"/>
            <a:ext cx="7836571" cy="1411705"/>
          </a:xfrm>
          <a:prstGeom prst="parallelogram">
            <a:avLst>
              <a:gd name="adj" fmla="val 54546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E3F2-2A8B-1C0D-D9C0-5C7A0869BF13}"/>
              </a:ext>
            </a:extLst>
          </p:cNvPr>
          <p:cNvSpPr txBox="1"/>
          <p:nvPr/>
        </p:nvSpPr>
        <p:spPr>
          <a:xfrm>
            <a:off x="336884" y="831866"/>
            <a:ext cx="107676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RURAL ENGAGEMENT AWARD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F16F40-436A-B5D0-3A0E-AAE6F3251D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8334" y="607276"/>
            <a:ext cx="968067" cy="136637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2D33F2-058D-FFF1-884B-A4029E30E6FA}"/>
              </a:ext>
            </a:extLst>
          </p:cNvPr>
          <p:cNvSpPr txBox="1"/>
          <p:nvPr/>
        </p:nvSpPr>
        <p:spPr>
          <a:xfrm>
            <a:off x="13395142" y="831866"/>
            <a:ext cx="44797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Gilroy Light" panose="00000400000000000000" pitchFamily="50" charset="0"/>
              </a:rPr>
              <a:t>CROP CARE FEDERATION OF INDIA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B2E66B-460B-0483-F2CF-45BC2433355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040" y="2325463"/>
            <a:ext cx="16123920" cy="6151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DB6E99-6B3F-166C-EE1E-1EAC4D4145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E6B2CD-557E-EEEB-6CB6-D1A06397459A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B4D06E-6691-F838-E4F1-8629C3C96B80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3327245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59A172DB-BC20-3753-9B12-6B04A11FF9E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V="1">
            <a:off x="0" y="0"/>
            <a:ext cx="11113178" cy="9144000"/>
          </a:xfrm>
          <a:prstGeom prst="rect">
            <a:avLst/>
          </a:prstGeom>
        </p:spPr>
      </p:pic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533C6150-8920-494A-6DDE-6DBDCB3E8E6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 flipV="1">
            <a:off x="11113178" y="0"/>
            <a:ext cx="7174822" cy="9144000"/>
          </a:xfrm>
          <a:prstGeom prst="rect">
            <a:avLst/>
          </a:prstGeom>
        </p:spPr>
      </p:pic>
      <p:sp>
        <p:nvSpPr>
          <p:cNvPr id="10" name="Parallelogram 9">
            <a:extLst>
              <a:ext uri="{FF2B5EF4-FFF2-40B4-BE49-F238E27FC236}">
                <a16:creationId xmlns:a16="http://schemas.microsoft.com/office/drawing/2014/main" id="{54803320-9D0D-F5C6-0815-0563FCF1D817}"/>
              </a:ext>
            </a:extLst>
          </p:cNvPr>
          <p:cNvSpPr/>
          <p:nvPr/>
        </p:nvSpPr>
        <p:spPr>
          <a:xfrm>
            <a:off x="-818147" y="593558"/>
            <a:ext cx="12865765" cy="1411705"/>
          </a:xfrm>
          <a:prstGeom prst="parallelogram">
            <a:avLst>
              <a:gd name="adj" fmla="val 55682"/>
            </a:avLst>
          </a:prstGeom>
          <a:solidFill>
            <a:srgbClr val="63A028">
              <a:alpha val="9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Parallelogram 11">
            <a:extLst>
              <a:ext uri="{FF2B5EF4-FFF2-40B4-BE49-F238E27FC236}">
                <a16:creationId xmlns:a16="http://schemas.microsoft.com/office/drawing/2014/main" id="{6BC9512F-FD4D-B5DD-251A-6DC887976561}"/>
              </a:ext>
            </a:extLst>
          </p:cNvPr>
          <p:cNvSpPr/>
          <p:nvPr/>
        </p:nvSpPr>
        <p:spPr>
          <a:xfrm>
            <a:off x="11349786" y="593558"/>
            <a:ext cx="7836571" cy="1411705"/>
          </a:xfrm>
          <a:prstGeom prst="parallelogram">
            <a:avLst>
              <a:gd name="adj" fmla="val 54546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3FE3F2-2A8B-1C0D-D9C0-5C7A0869BF13}"/>
              </a:ext>
            </a:extLst>
          </p:cNvPr>
          <p:cNvSpPr txBox="1"/>
          <p:nvPr/>
        </p:nvSpPr>
        <p:spPr>
          <a:xfrm>
            <a:off x="336884" y="591236"/>
            <a:ext cx="1108109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EMERGING PARTICIPANT FOR RURAL ENGAGEMENT AWARD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8F375A-E77E-71E2-2D41-2A1BFCBECB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47617" y="665945"/>
            <a:ext cx="5210767" cy="12591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34F40CB-496E-237C-9826-D2D1913B210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2272" y="2325463"/>
            <a:ext cx="16136112" cy="62249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87CA07-4DE3-5013-37F8-59FA9D249D8F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515FA32-AEA7-D483-17B7-C410DBFDE2ED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17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88C9471-ECDA-23E5-2686-0119B1566E0D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3399257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usiness Analytics, Business Intelligence HD wallpaper | Pxfuel">
            <a:extLst>
              <a:ext uri="{FF2B5EF4-FFF2-40B4-BE49-F238E27FC236}">
                <a16:creationId xmlns:a16="http://schemas.microsoft.com/office/drawing/2014/main" id="{649E2EC7-86D5-2FAB-DD1B-3363B68710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4991"/>
            <a:ext cx="1828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5DB4CA0-246B-3B1C-4156-478D33186928}"/>
              </a:ext>
            </a:extLst>
          </p:cNvPr>
          <p:cNvSpPr txBox="1"/>
          <p:nvPr/>
        </p:nvSpPr>
        <p:spPr>
          <a:xfrm>
            <a:off x="978569" y="2887579"/>
            <a:ext cx="380104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Gilroy ExtraBold" panose="00000900000000000000" pitchFamily="50" charset="0"/>
              </a:rPr>
              <a:t>REACH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EAB33E-4639-73B1-BA7B-8373B5563C8D}"/>
              </a:ext>
            </a:extLst>
          </p:cNvPr>
          <p:cNvSpPr txBox="1"/>
          <p:nvPr/>
        </p:nvSpPr>
        <p:spPr>
          <a:xfrm>
            <a:off x="1010653" y="4082716"/>
            <a:ext cx="6894836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Gilroy Light" panose="00000400000000000000" pitchFamily="50" charset="0"/>
              </a:rPr>
              <a:t>PRE EVENT (DIGITAL &amp; PRINT)</a:t>
            </a:r>
          </a:p>
          <a:p>
            <a:r>
              <a:rPr lang="en-US" sz="3600" dirty="0">
                <a:solidFill>
                  <a:schemeClr val="bg1"/>
                </a:solidFill>
                <a:latin typeface="Gilroy Light" panose="00000400000000000000" pitchFamily="50" charset="0"/>
              </a:rPr>
              <a:t>ON-EVENT</a:t>
            </a:r>
          </a:p>
          <a:p>
            <a:r>
              <a:rPr lang="en-US" sz="3600" dirty="0">
                <a:solidFill>
                  <a:schemeClr val="bg1"/>
                </a:solidFill>
                <a:latin typeface="Gilroy Light" panose="00000400000000000000" pitchFamily="50" charset="0"/>
              </a:rPr>
              <a:t>POST EVENT (PUBLIC RELATION)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6316873-39AD-140F-825B-34AE4E3A87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A932282-F15C-A069-BD32-3924A386CBA7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B35597-9745-4742-B6C5-BC8FD47D61E0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527163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AF11E21-F88B-DE98-3B2B-56C8D3BFEB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8000" cy="91439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B4E17A-633C-C440-FD44-CFAC66D59E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3E3E5A-314A-4200-3747-DE1E5C672C31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62118D-CF8B-0E76-CF7A-8F01985E7962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9354342588, 8750807676   |   Email: info@snailintegral.com   |   www.snailintegral.com</a:t>
            </a:r>
          </a:p>
        </p:txBody>
      </p: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38473ED7-BF14-1977-8C6D-ADD143B68B29}"/>
              </a:ext>
            </a:extLst>
          </p:cNvPr>
          <p:cNvSpPr/>
          <p:nvPr/>
        </p:nvSpPr>
        <p:spPr>
          <a:xfrm>
            <a:off x="5999747" y="0"/>
            <a:ext cx="10395284" cy="2711116"/>
          </a:xfrm>
          <a:prstGeom prst="parallelogram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2272311-85C7-444F-007A-DB71B7E66866}"/>
              </a:ext>
            </a:extLst>
          </p:cNvPr>
          <p:cNvSpPr/>
          <p:nvPr/>
        </p:nvSpPr>
        <p:spPr>
          <a:xfrm>
            <a:off x="0" y="0"/>
            <a:ext cx="7523747" cy="2711116"/>
          </a:xfrm>
          <a:prstGeom prst="rect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7396371-168C-93F7-6CAD-0EE0C833351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341" y="549903"/>
            <a:ext cx="1327060" cy="161130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E8889F5-EF5E-0BAC-ECDC-10D0A6F15501}"/>
              </a:ext>
            </a:extLst>
          </p:cNvPr>
          <p:cNvSpPr txBox="1"/>
          <p:nvPr/>
        </p:nvSpPr>
        <p:spPr>
          <a:xfrm>
            <a:off x="312977" y="211650"/>
            <a:ext cx="15071403" cy="2350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Gilroy ExtraBold" panose="000009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Inaugural Session – Formulating a Roadmap for Rural Communications;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50" dirty="0">
              <a:solidFill>
                <a:schemeClr val="bg1"/>
              </a:solidFill>
              <a:effectLst/>
              <a:latin typeface="Gilroy ExtraBold" panose="000009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Taking into account the socio-economic conditions and cultural specifics of the targeted rural communities</a:t>
            </a:r>
            <a:endParaRPr lang="en-US" sz="24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Setting achievable goals that align with broader development agendas and contribute to sustainable outcomes in rural areas</a:t>
            </a:r>
            <a:endParaRPr lang="en-US" sz="24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7943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Social Media Background Images – Browse 1,815,517 Stock Photos, Vectors,  and Video | Adobe Stock">
            <a:extLst>
              <a:ext uri="{FF2B5EF4-FFF2-40B4-BE49-F238E27FC236}">
                <a16:creationId xmlns:a16="http://schemas.microsoft.com/office/drawing/2014/main" id="{74F466A4-BDFB-0591-C70E-567CD3590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0" y="0"/>
            <a:ext cx="15240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ocial Media Background Images – Browse 1,815,517 Stock Photos, Vectors,  and Video | Adobe Stock">
            <a:extLst>
              <a:ext uri="{FF2B5EF4-FFF2-40B4-BE49-F238E27FC236}">
                <a16:creationId xmlns:a16="http://schemas.microsoft.com/office/drawing/2014/main" id="{6458D5CD-5F2A-64A9-E9BD-FC57F32996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0" y="0"/>
            <a:ext cx="3048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4228369-CFB3-D94E-7974-D49FE20C2560}"/>
              </a:ext>
            </a:extLst>
          </p:cNvPr>
          <p:cNvSpPr txBox="1"/>
          <p:nvPr/>
        </p:nvSpPr>
        <p:spPr>
          <a:xfrm>
            <a:off x="978569" y="3497178"/>
            <a:ext cx="757611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Gilroy ExtraBold" panose="00000900000000000000" pitchFamily="50" charset="0"/>
              </a:rPr>
              <a:t>DIGITAL REACH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4F7A0A2-E6F4-D28C-E89E-A0EAAC80879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0A0F98-C7F1-844C-00BE-9EDD2E7C4F7A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19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A13B80-1C51-87B1-1C3D-5935574C22BC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2725889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3C4C3BB-5368-6AD2-F377-6C3BFA5998A4}"/>
              </a:ext>
            </a:extLst>
          </p:cNvPr>
          <p:cNvSpPr/>
          <p:nvPr/>
        </p:nvSpPr>
        <p:spPr>
          <a:xfrm>
            <a:off x="0" y="0"/>
            <a:ext cx="4559009" cy="9144000"/>
          </a:xfrm>
          <a:prstGeom prst="rect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1B7FDB7-FE5D-27B3-3D77-BA2554030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1327150"/>
            <a:ext cx="3581400" cy="97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684ECA-319D-28D7-0C68-FCFA3079DA13}"/>
              </a:ext>
            </a:extLst>
          </p:cNvPr>
          <p:cNvSpPr txBox="1"/>
          <p:nvPr/>
        </p:nvSpPr>
        <p:spPr>
          <a:xfrm>
            <a:off x="459810" y="2114933"/>
            <a:ext cx="378501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ANALYSIS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F3DECDE-7EE4-EDCF-761B-165814C54701}"/>
              </a:ext>
            </a:extLst>
          </p:cNvPr>
          <p:cNvSpPr txBox="1"/>
          <p:nvPr/>
        </p:nvSpPr>
        <p:spPr>
          <a:xfrm>
            <a:off x="533401" y="3801979"/>
            <a:ext cx="195598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Gilroy Light" panose="00000400000000000000" pitchFamily="50" charset="0"/>
              </a:rPr>
              <a:t>Impression</a:t>
            </a:r>
          </a:p>
          <a:p>
            <a:endParaRPr lang="en-US" sz="2800" dirty="0">
              <a:solidFill>
                <a:schemeClr val="bg1"/>
              </a:solidFill>
              <a:latin typeface="Gilroy Light" panose="00000400000000000000" pitchFamily="50" charset="0"/>
            </a:endParaRPr>
          </a:p>
          <a:p>
            <a:endParaRPr lang="en-US" sz="2800" dirty="0">
              <a:solidFill>
                <a:schemeClr val="bg1"/>
              </a:solidFill>
              <a:latin typeface="Gilroy Light" panose="00000400000000000000" pitchFamily="50" charset="0"/>
            </a:endParaRPr>
          </a:p>
          <a:p>
            <a:endParaRPr lang="en-US" sz="2800" dirty="0">
              <a:solidFill>
                <a:schemeClr val="bg1"/>
              </a:solidFill>
              <a:latin typeface="Gilroy Light" panose="00000400000000000000" pitchFamily="50" charset="0"/>
            </a:endParaRPr>
          </a:p>
          <a:p>
            <a:endParaRPr lang="en-US" sz="2800" dirty="0">
              <a:solidFill>
                <a:schemeClr val="bg1"/>
              </a:solidFill>
              <a:latin typeface="Gilroy Light" panose="00000400000000000000" pitchFamily="50" charset="0"/>
            </a:endParaRPr>
          </a:p>
          <a:p>
            <a:endParaRPr lang="en-US" sz="2800" dirty="0">
              <a:solidFill>
                <a:schemeClr val="bg1"/>
              </a:solidFill>
              <a:latin typeface="Gilroy Light" panose="00000400000000000000" pitchFamily="50" charset="0"/>
            </a:endParaRPr>
          </a:p>
          <a:p>
            <a:r>
              <a:rPr lang="en-US" sz="2800" dirty="0">
                <a:solidFill>
                  <a:schemeClr val="bg1"/>
                </a:solidFill>
                <a:latin typeface="Gilroy Light" panose="00000400000000000000" pitchFamily="50" charset="0"/>
              </a:rPr>
              <a:t>Reach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00BDD1-2255-6A67-8139-0980D50B1DEB}"/>
              </a:ext>
            </a:extLst>
          </p:cNvPr>
          <p:cNvSpPr txBox="1"/>
          <p:nvPr/>
        </p:nvSpPr>
        <p:spPr>
          <a:xfrm>
            <a:off x="498105" y="4223970"/>
            <a:ext cx="340990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Gilroy ExtraBold" panose="00000900000000000000" pitchFamily="50" charset="0"/>
              </a:rPr>
              <a:t>31,223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23D4B5-1D3D-C2FE-CBFC-50218C24F1BA}"/>
              </a:ext>
            </a:extLst>
          </p:cNvPr>
          <p:cNvSpPr txBox="1"/>
          <p:nvPr/>
        </p:nvSpPr>
        <p:spPr>
          <a:xfrm>
            <a:off x="459810" y="6763894"/>
            <a:ext cx="288412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Gilroy ExtraBold" panose="00000900000000000000" pitchFamily="50" charset="0"/>
              </a:rPr>
              <a:t>4,661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5367F7C-5BBC-D16A-1D34-6C1A89C8517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0960" y="305596"/>
            <a:ext cx="7620392" cy="398800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F507D07-BCDD-E31A-BC60-B281CBBC3CC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0960" y="4361424"/>
            <a:ext cx="7620392" cy="44769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508A22-CA3E-0681-DE16-2358F99245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31257D-D6B3-39DE-A1C8-1E69AF79879C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BE7CAC-FEE3-423A-7497-CC5984A4109F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26639385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570BD1-AF88-B236-F89C-2BC53D142FC5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FBD8CC-30A4-11F7-D8E1-842F28B9AFFD}"/>
              </a:ext>
            </a:extLst>
          </p:cNvPr>
          <p:cNvSpPr/>
          <p:nvPr/>
        </p:nvSpPr>
        <p:spPr>
          <a:xfrm>
            <a:off x="0" y="0"/>
            <a:ext cx="4559009" cy="9144000"/>
          </a:xfrm>
          <a:prstGeom prst="rect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1B7FDB7-FE5D-27B3-3D77-BA2554030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1" y="1327150"/>
            <a:ext cx="3581400" cy="972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684ECA-319D-28D7-0C68-FCFA3079DA13}"/>
              </a:ext>
            </a:extLst>
          </p:cNvPr>
          <p:cNvSpPr txBox="1"/>
          <p:nvPr/>
        </p:nvSpPr>
        <p:spPr>
          <a:xfrm>
            <a:off x="459810" y="2114933"/>
            <a:ext cx="378501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ANALYSIS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00BDD1-2255-6A67-8139-0980D50B1DEB}"/>
              </a:ext>
            </a:extLst>
          </p:cNvPr>
          <p:cNvSpPr txBox="1"/>
          <p:nvPr/>
        </p:nvSpPr>
        <p:spPr>
          <a:xfrm>
            <a:off x="459810" y="4859243"/>
            <a:ext cx="242566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Gilroy ExtraBold" panose="00000900000000000000" pitchFamily="50" charset="0"/>
              </a:rPr>
              <a:t>Most</a:t>
            </a:r>
          </a:p>
          <a:p>
            <a:r>
              <a:rPr lang="en-US" sz="4800" dirty="0">
                <a:solidFill>
                  <a:schemeClr val="bg1"/>
                </a:solidFill>
                <a:latin typeface="Gilroy ExtraBold" panose="00000900000000000000" pitchFamily="50" charset="0"/>
              </a:rPr>
              <a:t>Popular</a:t>
            </a:r>
          </a:p>
          <a:p>
            <a:r>
              <a:rPr lang="en-US" sz="4800" dirty="0">
                <a:solidFill>
                  <a:schemeClr val="bg1"/>
                </a:solidFill>
                <a:latin typeface="Gilroy ExtraBold" panose="00000900000000000000" pitchFamily="50" charset="0"/>
              </a:rPr>
              <a:t>Posts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FD99738-8BAC-719F-A132-81A29F2A4AE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2769" y="0"/>
            <a:ext cx="3330158" cy="913519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DF7A3E-0233-A52F-81BD-0CD86160D0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56686" y="-1"/>
            <a:ext cx="3330157" cy="91535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D63973E-CA0E-FEB2-E9CE-5EB6740834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70602" y="-1"/>
            <a:ext cx="3124560" cy="91351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D5E6107-9A96-B356-CF8C-004A3661552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78920" y="0"/>
            <a:ext cx="3336363" cy="91526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20A9A1B-9B6F-2C4B-CC63-75388DDDC26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CE2012-612D-7A35-8002-61B26FE7A06D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0668409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E3EE26-F4E6-EC46-93F5-CAB7CEA445D8}"/>
              </a:ext>
            </a:extLst>
          </p:cNvPr>
          <p:cNvSpPr/>
          <p:nvPr/>
        </p:nvSpPr>
        <p:spPr>
          <a:xfrm>
            <a:off x="0" y="0"/>
            <a:ext cx="4559009" cy="9144000"/>
          </a:xfrm>
          <a:prstGeom prst="rect">
            <a:avLst/>
          </a:prstGeom>
          <a:solidFill>
            <a:srgbClr val="3B62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6241B6-D070-5A5B-C1D8-0682DCBE1188}"/>
              </a:ext>
            </a:extLst>
          </p:cNvPr>
          <p:cNvSpPr txBox="1"/>
          <p:nvPr/>
        </p:nvSpPr>
        <p:spPr>
          <a:xfrm>
            <a:off x="241802" y="402019"/>
            <a:ext cx="4317207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PRINT AD</a:t>
            </a:r>
          </a:p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COVERAGE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35DDAB-DDB0-DFDB-C90E-ADF92118F7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66790" y="678086"/>
            <a:ext cx="5225859" cy="744370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10684F-473C-2E76-D1F2-A11A04403DFC}"/>
              </a:ext>
            </a:extLst>
          </p:cNvPr>
          <p:cNvSpPr txBox="1"/>
          <p:nvPr/>
        </p:nvSpPr>
        <p:spPr>
          <a:xfrm>
            <a:off x="7636846" y="8167607"/>
            <a:ext cx="1085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Pestology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A1010A3-162F-E96B-D874-32F790DCDE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32080" y="678086"/>
            <a:ext cx="5777978" cy="740557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0AE1307-068C-4E5E-4994-92AB91EFA9B4}"/>
              </a:ext>
            </a:extLst>
          </p:cNvPr>
          <p:cNvSpPr txBox="1"/>
          <p:nvPr/>
        </p:nvSpPr>
        <p:spPr>
          <a:xfrm>
            <a:off x="13688024" y="8167607"/>
            <a:ext cx="1441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Krishak Jagat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A7CFF68-CE7A-8212-8DCA-D3A642B4D9A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EB62189-CD7B-47AC-CF10-5FFA3B38F1CC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A1474E-1026-1880-ECC8-BF1667DB8202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1680173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0FF6A0A-B3C1-C27B-F5FE-3F9D40B15F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8285491" cy="91440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1F1B9E0-D2A9-3C60-DA27-FE582FBF8A53}"/>
              </a:ext>
            </a:extLst>
          </p:cNvPr>
          <p:cNvSpPr/>
          <p:nvPr/>
        </p:nvSpPr>
        <p:spPr>
          <a:xfrm>
            <a:off x="12079705" y="-1"/>
            <a:ext cx="6208295" cy="9144001"/>
          </a:xfrm>
          <a:prstGeom prst="rect">
            <a:avLst/>
          </a:prstGeom>
          <a:solidFill>
            <a:schemeClr val="accent6">
              <a:lumMod val="50000"/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8B68B9-246A-341A-993B-96631A750882}"/>
              </a:ext>
            </a:extLst>
          </p:cNvPr>
          <p:cNvSpPr txBox="1"/>
          <p:nvPr/>
        </p:nvSpPr>
        <p:spPr>
          <a:xfrm>
            <a:off x="12336378" y="3294726"/>
            <a:ext cx="535806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>
                <a:solidFill>
                  <a:schemeClr val="bg1"/>
                </a:solidFill>
                <a:latin typeface="Gilroy ExtraBold" panose="00000900000000000000" pitchFamily="50" charset="0"/>
              </a:rPr>
              <a:t>ON-EVENT REACH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88B47E-B0DB-3FF9-64E3-8118157EC4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175324-9201-998E-D112-B93C21C4B957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85000"/>
                  </a:schemeClr>
                </a:solidFill>
              </a:rPr>
              <a:t>23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8DA7EF-1C35-6EC3-67A1-982A6953F04F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35804203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E3EE26-F4E6-EC46-93F5-CAB7CEA445D8}"/>
              </a:ext>
            </a:extLst>
          </p:cNvPr>
          <p:cNvSpPr/>
          <p:nvPr/>
        </p:nvSpPr>
        <p:spPr>
          <a:xfrm>
            <a:off x="0" y="0"/>
            <a:ext cx="4559009" cy="9144000"/>
          </a:xfrm>
          <a:prstGeom prst="rect">
            <a:avLst/>
          </a:prstGeom>
          <a:solidFill>
            <a:srgbClr val="3B62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6241B6-D070-5A5B-C1D8-0682DCBE1188}"/>
              </a:ext>
            </a:extLst>
          </p:cNvPr>
          <p:cNvSpPr txBox="1"/>
          <p:nvPr/>
        </p:nvSpPr>
        <p:spPr>
          <a:xfrm>
            <a:off x="327444" y="290635"/>
            <a:ext cx="3785011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ON EVENT</a:t>
            </a:r>
          </a:p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ANALYSIS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8F503B-6D21-CED3-1551-6EC907442386}"/>
              </a:ext>
            </a:extLst>
          </p:cNvPr>
          <p:cNvSpPr txBox="1"/>
          <p:nvPr/>
        </p:nvSpPr>
        <p:spPr>
          <a:xfrm>
            <a:off x="7257338" y="9625263"/>
            <a:ext cx="1955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latin typeface="Gilroy Light" panose="00000400000000000000" pitchFamily="50" charset="0"/>
              </a:rPr>
              <a:t>Impression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AB52F1-9EC1-81AE-AE4E-2C5CD3B440AF}"/>
              </a:ext>
            </a:extLst>
          </p:cNvPr>
          <p:cNvSpPr txBox="1"/>
          <p:nvPr/>
        </p:nvSpPr>
        <p:spPr>
          <a:xfrm>
            <a:off x="321643" y="2539555"/>
            <a:ext cx="260359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Gilroy ExtraBold" panose="00000900000000000000" pitchFamily="50" charset="0"/>
              </a:rPr>
              <a:t>150+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5CA348-FF3B-A6B9-B462-853422EA301E}"/>
              </a:ext>
            </a:extLst>
          </p:cNvPr>
          <p:cNvSpPr txBox="1"/>
          <p:nvPr/>
        </p:nvSpPr>
        <p:spPr>
          <a:xfrm>
            <a:off x="283348" y="4678422"/>
            <a:ext cx="205697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Gilroy ExtraBold" panose="00000900000000000000" pitchFamily="50" charset="0"/>
              </a:rPr>
              <a:t>35+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D0A96B-9294-D44F-3CB1-AA430413F23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171" y="4668640"/>
            <a:ext cx="3306794" cy="22045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CD17D8-9140-EF5A-1E24-872620F4108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2638" y="2369712"/>
            <a:ext cx="6661690" cy="44411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5A73CDF-7745-057F-E51D-A7C52AE727F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4684" y="2371412"/>
            <a:ext cx="3306793" cy="220452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CE752B6-C79C-17C1-6D70-36BCC88FDE9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9232" y="4634289"/>
            <a:ext cx="3276821" cy="218454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BCC045-C91C-6BD6-1B34-E0EAC6B4D25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0170" y="95222"/>
            <a:ext cx="3281307" cy="218753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6B08216-7230-15DF-8C6A-53734592194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2638" y="87438"/>
            <a:ext cx="3281306" cy="218753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7407907-0A18-D08D-5CF8-C33017073E35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3021" y="95221"/>
            <a:ext cx="3281307" cy="217975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4DEC085-7CEE-22CB-F4F7-BE3F36A04FF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7468" y="95222"/>
            <a:ext cx="3281306" cy="218753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5E3B811-4047-21A8-B885-CF7E73328316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0682" y="2371411"/>
            <a:ext cx="3276821" cy="218454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03DD65D-877F-8F83-0D73-AB3E93E0A5D0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7468" y="6894480"/>
            <a:ext cx="3268585" cy="2179057"/>
          </a:xfrm>
          <a:prstGeom prst="rect">
            <a:avLst/>
          </a:prstGeom>
        </p:spPr>
      </p:pic>
      <p:pic>
        <p:nvPicPr>
          <p:cNvPr id="2048" name="Picture 2047">
            <a:extLst>
              <a:ext uri="{FF2B5EF4-FFF2-40B4-BE49-F238E27FC236}">
                <a16:creationId xmlns:a16="http://schemas.microsoft.com/office/drawing/2014/main" id="{CBDAD8D6-A3C8-F10F-0A77-2365B4DAF586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4684" y="6961821"/>
            <a:ext cx="3332281" cy="2086958"/>
          </a:xfrm>
          <a:prstGeom prst="rect">
            <a:avLst/>
          </a:prstGeom>
        </p:spPr>
      </p:pic>
      <p:pic>
        <p:nvPicPr>
          <p:cNvPr id="2050" name="Picture 2049">
            <a:extLst>
              <a:ext uri="{FF2B5EF4-FFF2-40B4-BE49-F238E27FC236}">
                <a16:creationId xmlns:a16="http://schemas.microsoft.com/office/drawing/2014/main" id="{05F3957E-A8F7-1397-7B06-F4DF7F97A218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3020" y="6894479"/>
            <a:ext cx="3281308" cy="2157123"/>
          </a:xfrm>
          <a:prstGeom prst="rect">
            <a:avLst/>
          </a:prstGeom>
        </p:spPr>
      </p:pic>
      <p:pic>
        <p:nvPicPr>
          <p:cNvPr id="2053" name="Picture 2052">
            <a:extLst>
              <a:ext uri="{FF2B5EF4-FFF2-40B4-BE49-F238E27FC236}">
                <a16:creationId xmlns:a16="http://schemas.microsoft.com/office/drawing/2014/main" id="{EB63A0E3-27EF-127A-1A84-00CE25783ECF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6147" y="6910580"/>
            <a:ext cx="3231755" cy="2154503"/>
          </a:xfrm>
          <a:prstGeom prst="rect">
            <a:avLst/>
          </a:prstGeom>
        </p:spPr>
      </p:pic>
      <p:sp>
        <p:nvSpPr>
          <p:cNvPr id="2058" name="TextBox 2057">
            <a:extLst>
              <a:ext uri="{FF2B5EF4-FFF2-40B4-BE49-F238E27FC236}">
                <a16:creationId xmlns:a16="http://schemas.microsoft.com/office/drawing/2014/main" id="{45A7A5BB-B502-A72F-9803-330620A209EF}"/>
              </a:ext>
            </a:extLst>
          </p:cNvPr>
          <p:cNvSpPr txBox="1"/>
          <p:nvPr/>
        </p:nvSpPr>
        <p:spPr>
          <a:xfrm>
            <a:off x="291370" y="6691704"/>
            <a:ext cx="136928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Gilroy ExtraBold" panose="00000900000000000000" pitchFamily="50" charset="0"/>
              </a:rPr>
              <a:t>7+</a:t>
            </a:r>
          </a:p>
        </p:txBody>
      </p:sp>
      <p:sp>
        <p:nvSpPr>
          <p:cNvPr id="2061" name="TextBox 2060">
            <a:extLst>
              <a:ext uri="{FF2B5EF4-FFF2-40B4-BE49-F238E27FC236}">
                <a16:creationId xmlns:a16="http://schemas.microsoft.com/office/drawing/2014/main" id="{AB8B7B68-02B7-0E2E-90C0-8148E9D42066}"/>
              </a:ext>
            </a:extLst>
          </p:cNvPr>
          <p:cNvSpPr txBox="1"/>
          <p:nvPr/>
        </p:nvSpPr>
        <p:spPr>
          <a:xfrm>
            <a:off x="341847" y="3742358"/>
            <a:ext cx="3243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Senior Delegates from Industry</a:t>
            </a:r>
          </a:p>
        </p:txBody>
      </p:sp>
      <p:sp>
        <p:nvSpPr>
          <p:cNvPr id="2062" name="TextBox 2061">
            <a:extLst>
              <a:ext uri="{FF2B5EF4-FFF2-40B4-BE49-F238E27FC236}">
                <a16:creationId xmlns:a16="http://schemas.microsoft.com/office/drawing/2014/main" id="{8B5EDF35-5D55-7247-D9BA-0652C6C9451C}"/>
              </a:ext>
            </a:extLst>
          </p:cNvPr>
          <p:cNvSpPr txBox="1"/>
          <p:nvPr/>
        </p:nvSpPr>
        <p:spPr>
          <a:xfrm>
            <a:off x="341847" y="5854339"/>
            <a:ext cx="3970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Speakers from Industry in Panel Discussion and Brand Presentation  </a:t>
            </a:r>
          </a:p>
        </p:txBody>
      </p:sp>
      <p:sp>
        <p:nvSpPr>
          <p:cNvPr id="2063" name="TextBox 2062">
            <a:extLst>
              <a:ext uri="{FF2B5EF4-FFF2-40B4-BE49-F238E27FC236}">
                <a16:creationId xmlns:a16="http://schemas.microsoft.com/office/drawing/2014/main" id="{89A7E712-F3B3-111A-FDD9-75C5EFE06A8F}"/>
              </a:ext>
            </a:extLst>
          </p:cNvPr>
          <p:cNvSpPr txBox="1"/>
          <p:nvPr/>
        </p:nvSpPr>
        <p:spPr>
          <a:xfrm>
            <a:off x="341847" y="7966321"/>
            <a:ext cx="3956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Awards in various category including ‘Lifetime Achievement Awards’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B2C9C9-9B9C-ED71-4731-7E4D794A30E1}"/>
              </a:ext>
            </a:extLst>
          </p:cNvPr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DD6D26-5D18-D790-04DB-CB82971B2629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85000"/>
                  </a:schemeClr>
                </a:solidFill>
              </a:rPr>
              <a:t>24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8436F2-BC26-E292-1F38-78975F5C17B8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22603930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E3EE26-F4E6-EC46-93F5-CAB7CEA445D8}"/>
              </a:ext>
            </a:extLst>
          </p:cNvPr>
          <p:cNvSpPr/>
          <p:nvPr/>
        </p:nvSpPr>
        <p:spPr>
          <a:xfrm>
            <a:off x="0" y="0"/>
            <a:ext cx="4559009" cy="9144000"/>
          </a:xfrm>
          <a:prstGeom prst="rect">
            <a:avLst/>
          </a:prstGeom>
          <a:solidFill>
            <a:srgbClr val="3B62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6241B6-D070-5A5B-C1D8-0682DCBE1188}"/>
              </a:ext>
            </a:extLst>
          </p:cNvPr>
          <p:cNvSpPr txBox="1"/>
          <p:nvPr/>
        </p:nvSpPr>
        <p:spPr>
          <a:xfrm>
            <a:off x="327444" y="290635"/>
            <a:ext cx="3785011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ON EVENT</a:t>
            </a:r>
          </a:p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ANALYSIS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AAB52F1-9EC1-81AE-AE4E-2C5CD3B440AF}"/>
              </a:ext>
            </a:extLst>
          </p:cNvPr>
          <p:cNvSpPr txBox="1"/>
          <p:nvPr/>
        </p:nvSpPr>
        <p:spPr>
          <a:xfrm>
            <a:off x="321643" y="2785219"/>
            <a:ext cx="20794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Gilroy ExtraBold" panose="00000900000000000000" pitchFamily="50" charset="0"/>
              </a:rPr>
              <a:t>ORU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5CA348-FF3B-A6B9-B462-853422EA301E}"/>
              </a:ext>
            </a:extLst>
          </p:cNvPr>
          <p:cNvSpPr txBox="1"/>
          <p:nvPr/>
        </p:nvSpPr>
        <p:spPr>
          <a:xfrm>
            <a:off x="283348" y="4924086"/>
            <a:ext cx="1869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Gilroy ExtraBold" panose="00000900000000000000" pitchFamily="50" charset="0"/>
              </a:rPr>
              <a:t>FGF</a:t>
            </a:r>
          </a:p>
        </p:txBody>
      </p:sp>
      <p:sp>
        <p:nvSpPr>
          <p:cNvPr id="2058" name="TextBox 2057">
            <a:extLst>
              <a:ext uri="{FF2B5EF4-FFF2-40B4-BE49-F238E27FC236}">
                <a16:creationId xmlns:a16="http://schemas.microsoft.com/office/drawing/2014/main" id="{45A7A5BB-B502-A72F-9803-330620A209EF}"/>
              </a:ext>
            </a:extLst>
          </p:cNvPr>
          <p:cNvSpPr txBox="1"/>
          <p:nvPr/>
        </p:nvSpPr>
        <p:spPr>
          <a:xfrm>
            <a:off x="291370" y="6951016"/>
            <a:ext cx="17331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Gilroy ExtraBold" panose="00000900000000000000" pitchFamily="50" charset="0"/>
              </a:rPr>
              <a:t>FEK</a:t>
            </a:r>
          </a:p>
        </p:txBody>
      </p:sp>
      <p:sp>
        <p:nvSpPr>
          <p:cNvPr id="2061" name="TextBox 2060">
            <a:extLst>
              <a:ext uri="{FF2B5EF4-FFF2-40B4-BE49-F238E27FC236}">
                <a16:creationId xmlns:a16="http://schemas.microsoft.com/office/drawing/2014/main" id="{AB8B7B68-02B7-0E2E-90C0-8148E9D42066}"/>
              </a:ext>
            </a:extLst>
          </p:cNvPr>
          <p:cNvSpPr txBox="1"/>
          <p:nvPr/>
        </p:nvSpPr>
        <p:spPr>
          <a:xfrm>
            <a:off x="341847" y="3742358"/>
            <a:ext cx="345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ptos" panose="020B0004020202020204" pitchFamily="34" charset="0"/>
              </a:rPr>
              <a:t>Optimum Resource Utilization 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for Sponsors Branding</a:t>
            </a:r>
          </a:p>
        </p:txBody>
      </p:sp>
      <p:sp>
        <p:nvSpPr>
          <p:cNvPr id="2062" name="TextBox 2061">
            <a:extLst>
              <a:ext uri="{FF2B5EF4-FFF2-40B4-BE49-F238E27FC236}">
                <a16:creationId xmlns:a16="http://schemas.microsoft.com/office/drawing/2014/main" id="{8B5EDF35-5D55-7247-D9BA-0652C6C9451C}"/>
              </a:ext>
            </a:extLst>
          </p:cNvPr>
          <p:cNvSpPr txBox="1"/>
          <p:nvPr/>
        </p:nvSpPr>
        <p:spPr>
          <a:xfrm>
            <a:off x="341848" y="5854339"/>
            <a:ext cx="382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ptos" panose="020B0004020202020204" pitchFamily="34" charset="0"/>
              </a:rPr>
              <a:t>Feel Good Factor 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for the delegates who attend the Conference </a:t>
            </a:r>
          </a:p>
        </p:txBody>
      </p:sp>
      <p:sp>
        <p:nvSpPr>
          <p:cNvPr id="2063" name="TextBox 2062">
            <a:extLst>
              <a:ext uri="{FF2B5EF4-FFF2-40B4-BE49-F238E27FC236}">
                <a16:creationId xmlns:a16="http://schemas.microsoft.com/office/drawing/2014/main" id="{89A7E712-F3B3-111A-FDD9-75C5EFE06A8F}"/>
              </a:ext>
            </a:extLst>
          </p:cNvPr>
          <p:cNvSpPr txBox="1"/>
          <p:nvPr/>
        </p:nvSpPr>
        <p:spPr>
          <a:xfrm>
            <a:off x="341847" y="7966321"/>
            <a:ext cx="3956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ptos" panose="020B0004020202020204" pitchFamily="34" charset="0"/>
              </a:rPr>
              <a:t>First Ever of its Kind 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conference on Rural Communication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566381-21BB-CA8C-5AD1-2DBE9AFFC5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8391" y="149268"/>
            <a:ext cx="6623068" cy="45366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E6E182-B88B-8F4D-45BF-9155DA95012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88391" y="4775070"/>
            <a:ext cx="6647958" cy="425663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2BB871B-98CA-1E43-4483-D10399985695}"/>
              </a:ext>
            </a:extLst>
          </p:cNvPr>
          <p:cNvSpPr/>
          <p:nvPr/>
        </p:nvSpPr>
        <p:spPr>
          <a:xfrm>
            <a:off x="7136804" y="2454441"/>
            <a:ext cx="1012585" cy="2005264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0BD7807-A70F-6E18-EA0E-AE5E2D3261A7}"/>
              </a:ext>
            </a:extLst>
          </p:cNvPr>
          <p:cNvSpPr/>
          <p:nvPr/>
        </p:nvSpPr>
        <p:spPr>
          <a:xfrm>
            <a:off x="4567857" y="5677777"/>
            <a:ext cx="1392612" cy="2415753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63159EA-EA5E-D6FF-2A5C-2058416AF987}"/>
              </a:ext>
            </a:extLst>
          </p:cNvPr>
          <p:cNvSpPr/>
          <p:nvPr/>
        </p:nvSpPr>
        <p:spPr>
          <a:xfrm>
            <a:off x="9927695" y="5677777"/>
            <a:ext cx="1392612" cy="2415753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2050">
            <a:extLst>
              <a:ext uri="{FF2B5EF4-FFF2-40B4-BE49-F238E27FC236}">
                <a16:creationId xmlns:a16="http://schemas.microsoft.com/office/drawing/2014/main" id="{C054E274-EF53-EB43-823D-B2533AB6431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65731" y="149268"/>
            <a:ext cx="6647958" cy="8863944"/>
          </a:xfrm>
          <a:prstGeom prst="rect">
            <a:avLst/>
          </a:prstGeom>
        </p:spPr>
      </p:pic>
      <p:sp>
        <p:nvSpPr>
          <p:cNvPr id="2052" name="Rectangle 2051">
            <a:extLst>
              <a:ext uri="{FF2B5EF4-FFF2-40B4-BE49-F238E27FC236}">
                <a16:creationId xmlns:a16="http://schemas.microsoft.com/office/drawing/2014/main" id="{94E15A83-081B-A75A-033D-E8CD702089D9}"/>
              </a:ext>
            </a:extLst>
          </p:cNvPr>
          <p:cNvSpPr/>
          <p:nvPr/>
        </p:nvSpPr>
        <p:spPr>
          <a:xfrm>
            <a:off x="11973063" y="600451"/>
            <a:ext cx="6140626" cy="6361823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D697CE-A050-1ECC-01F1-45D0B70797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B68004-AC5F-B653-A7EF-ACAC2BE89D3C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85000"/>
                  </a:schemeClr>
                </a:solidFill>
              </a:rPr>
              <a:t>25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D1EE9E-EDB5-E0A5-7493-F75F9F3527FF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6587094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E3EE26-F4E6-EC46-93F5-CAB7CEA445D8}"/>
              </a:ext>
            </a:extLst>
          </p:cNvPr>
          <p:cNvSpPr/>
          <p:nvPr/>
        </p:nvSpPr>
        <p:spPr>
          <a:xfrm>
            <a:off x="0" y="0"/>
            <a:ext cx="4559009" cy="9144000"/>
          </a:xfrm>
          <a:prstGeom prst="rect">
            <a:avLst/>
          </a:prstGeom>
          <a:solidFill>
            <a:srgbClr val="3B62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6241B6-D070-5A5B-C1D8-0682DCBE1188}"/>
              </a:ext>
            </a:extLst>
          </p:cNvPr>
          <p:cNvSpPr txBox="1"/>
          <p:nvPr/>
        </p:nvSpPr>
        <p:spPr>
          <a:xfrm>
            <a:off x="327444" y="290635"/>
            <a:ext cx="3785011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ON EVENT</a:t>
            </a:r>
          </a:p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ANALYSIS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E25DD3-576E-D84B-6B52-8E18FA038F6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4653" y="96252"/>
            <a:ext cx="6818754" cy="2558658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76D3AAD-B13E-150C-31B7-34699881E13E}"/>
              </a:ext>
            </a:extLst>
          </p:cNvPr>
          <p:cNvSpPr/>
          <p:nvPr/>
        </p:nvSpPr>
        <p:spPr>
          <a:xfrm>
            <a:off x="6991379" y="1747483"/>
            <a:ext cx="2282233" cy="546122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831DB43-20DF-75F5-5B93-00EF83AA124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2349" y="2683777"/>
            <a:ext cx="6801058" cy="1711082"/>
          </a:xfrm>
          <a:prstGeom prst="rect">
            <a:avLst/>
          </a:prstGeom>
        </p:spPr>
      </p:pic>
      <p:sp>
        <p:nvSpPr>
          <p:cNvPr id="29" name="Arrow: Down 28">
            <a:extLst>
              <a:ext uri="{FF2B5EF4-FFF2-40B4-BE49-F238E27FC236}">
                <a16:creationId xmlns:a16="http://schemas.microsoft.com/office/drawing/2014/main" id="{4CC68643-1EB0-ABB5-425F-5070286A9594}"/>
              </a:ext>
            </a:extLst>
          </p:cNvPr>
          <p:cNvSpPr/>
          <p:nvPr/>
        </p:nvSpPr>
        <p:spPr>
          <a:xfrm>
            <a:off x="7749612" y="2419189"/>
            <a:ext cx="673769" cy="264588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2FC96B48-D2EB-5F4B-0142-B406527B12B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9001" y="4423726"/>
            <a:ext cx="6754406" cy="44998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D217EF7-4F6A-E1AE-F619-906E1E314171}"/>
              </a:ext>
            </a:extLst>
          </p:cNvPr>
          <p:cNvSpPr/>
          <p:nvPr/>
        </p:nvSpPr>
        <p:spPr>
          <a:xfrm>
            <a:off x="4760289" y="7837985"/>
            <a:ext cx="6713118" cy="774667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860DA3C-39B5-7F6A-A801-22714BAFD85E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0338" y="120091"/>
            <a:ext cx="3187864" cy="409596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E7A0D54-1AA5-9356-55C5-F8299BD0463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35133" y="135966"/>
            <a:ext cx="3168813" cy="406420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CB66D98-35D2-17E2-BECB-1FE041C85A35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33399" y="4691762"/>
            <a:ext cx="3168813" cy="413406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28D5B2A-AC1A-5C07-C3BD-49595A612EF3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62204" y="4691762"/>
            <a:ext cx="3187864" cy="408326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BE1ED22-0FCC-F72F-6E08-5F16B11F81C0}"/>
              </a:ext>
            </a:extLst>
          </p:cNvPr>
          <p:cNvSpPr/>
          <p:nvPr/>
        </p:nvSpPr>
        <p:spPr>
          <a:xfrm>
            <a:off x="11629388" y="3176338"/>
            <a:ext cx="3168813" cy="1088584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660801-095F-18AB-B4DF-00B5BEE3DE09}"/>
              </a:ext>
            </a:extLst>
          </p:cNvPr>
          <p:cNvSpPr/>
          <p:nvPr/>
        </p:nvSpPr>
        <p:spPr>
          <a:xfrm>
            <a:off x="14981255" y="3175660"/>
            <a:ext cx="3168813" cy="1088584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CF66A5-37BB-AE03-98F2-4D6CA3966296}"/>
              </a:ext>
            </a:extLst>
          </p:cNvPr>
          <p:cNvSpPr/>
          <p:nvPr/>
        </p:nvSpPr>
        <p:spPr>
          <a:xfrm>
            <a:off x="11645430" y="7834300"/>
            <a:ext cx="3168813" cy="1088584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8192F1D-DCE7-CB7B-406E-4ADF6141AEE8}"/>
              </a:ext>
            </a:extLst>
          </p:cNvPr>
          <p:cNvSpPr/>
          <p:nvPr/>
        </p:nvSpPr>
        <p:spPr>
          <a:xfrm>
            <a:off x="14997297" y="7833622"/>
            <a:ext cx="3168813" cy="1088584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B37657-913B-7E4F-060D-42C98367FCE7}"/>
              </a:ext>
            </a:extLst>
          </p:cNvPr>
          <p:cNvSpPr txBox="1"/>
          <p:nvPr/>
        </p:nvSpPr>
        <p:spPr>
          <a:xfrm>
            <a:off x="321643" y="2785219"/>
            <a:ext cx="207941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Gilroy ExtraBold" panose="00000900000000000000" pitchFamily="50" charset="0"/>
              </a:rPr>
              <a:t>ORU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3514F7-B103-A2E9-2056-1020CDE57A87}"/>
              </a:ext>
            </a:extLst>
          </p:cNvPr>
          <p:cNvSpPr txBox="1"/>
          <p:nvPr/>
        </p:nvSpPr>
        <p:spPr>
          <a:xfrm>
            <a:off x="283348" y="4924086"/>
            <a:ext cx="18694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Gilroy ExtraBold" panose="00000900000000000000" pitchFamily="50" charset="0"/>
              </a:rPr>
              <a:t>FGF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D33AD2-AAB3-0314-6332-F4B5E92247E7}"/>
              </a:ext>
            </a:extLst>
          </p:cNvPr>
          <p:cNvSpPr txBox="1"/>
          <p:nvPr/>
        </p:nvSpPr>
        <p:spPr>
          <a:xfrm>
            <a:off x="291370" y="6951016"/>
            <a:ext cx="17331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>
                <a:solidFill>
                  <a:schemeClr val="bg1"/>
                </a:solidFill>
                <a:latin typeface="Gilroy ExtraBold" panose="00000900000000000000" pitchFamily="50" charset="0"/>
              </a:rPr>
              <a:t>FEK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2CED84-7923-FCA4-CB72-A6B0BDFCA7D0}"/>
              </a:ext>
            </a:extLst>
          </p:cNvPr>
          <p:cNvSpPr txBox="1"/>
          <p:nvPr/>
        </p:nvSpPr>
        <p:spPr>
          <a:xfrm>
            <a:off x="341847" y="3742358"/>
            <a:ext cx="34522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ptos" panose="020B0004020202020204" pitchFamily="34" charset="0"/>
              </a:rPr>
              <a:t>Optimum Resource Utilization 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for Sponsors Branding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BF393C-9047-E4B8-D661-CC729FB176DF}"/>
              </a:ext>
            </a:extLst>
          </p:cNvPr>
          <p:cNvSpPr txBox="1"/>
          <p:nvPr/>
        </p:nvSpPr>
        <p:spPr>
          <a:xfrm>
            <a:off x="341848" y="5854339"/>
            <a:ext cx="382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ptos" panose="020B0004020202020204" pitchFamily="34" charset="0"/>
              </a:rPr>
              <a:t>Feel Good Factor 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for the delegates who attend the Conference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213ACA-8CB5-E76C-DCC7-1FC296F5FD56}"/>
              </a:ext>
            </a:extLst>
          </p:cNvPr>
          <p:cNvSpPr txBox="1"/>
          <p:nvPr/>
        </p:nvSpPr>
        <p:spPr>
          <a:xfrm>
            <a:off x="341847" y="7966321"/>
            <a:ext cx="3956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latin typeface="Aptos" panose="020B0004020202020204" pitchFamily="34" charset="0"/>
              </a:rPr>
              <a:t>First Ever of its Kind 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conference</a:t>
            </a:r>
            <a:r>
              <a:rPr lang="en-US" dirty="0">
                <a:solidFill>
                  <a:srgbClr val="FFFF00"/>
                </a:solidFill>
                <a:latin typeface="Aptos" panose="020B0004020202020204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on Rural Communication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319085-4A72-E63E-4BE2-E9F534AA610C}"/>
              </a:ext>
            </a:extLst>
          </p:cNvPr>
          <p:cNvSpPr/>
          <p:nvPr/>
        </p:nvSpPr>
        <p:spPr>
          <a:xfrm>
            <a:off x="9703558" y="2775106"/>
            <a:ext cx="1723726" cy="1550881"/>
          </a:xfrm>
          <a:prstGeom prst="rect">
            <a:avLst/>
          </a:prstGeom>
          <a:noFill/>
          <a:ln w="698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4A370FA-0CD5-B0CC-8558-C68EC01E068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311758C-903D-AB66-707A-1578F628478E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85000"/>
                  </a:schemeClr>
                </a:solidFill>
              </a:rPr>
              <a:t>26</a:t>
            </a:r>
          </a:p>
        </p:txBody>
      </p:sp>
      <p:sp>
        <p:nvSpPr>
          <p:cNvPr id="2048" name="TextBox 2047">
            <a:extLst>
              <a:ext uri="{FF2B5EF4-FFF2-40B4-BE49-F238E27FC236}">
                <a16:creationId xmlns:a16="http://schemas.microsoft.com/office/drawing/2014/main" id="{CED9CA8C-7639-FC5A-346D-52E8857C069C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9417325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Public Relations Stock Photos and Images - 123RF">
            <a:extLst>
              <a:ext uri="{FF2B5EF4-FFF2-40B4-BE49-F238E27FC236}">
                <a16:creationId xmlns:a16="http://schemas.microsoft.com/office/drawing/2014/main" id="{98405E67-9AE4-39A4-9FA2-CAF914CA1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43686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63A4C6F-5395-F85D-1472-507A963111CC}"/>
              </a:ext>
            </a:extLst>
          </p:cNvPr>
          <p:cNvSpPr/>
          <p:nvPr/>
        </p:nvSpPr>
        <p:spPr>
          <a:xfrm>
            <a:off x="9448800" y="0"/>
            <a:ext cx="8839200" cy="9144000"/>
          </a:xfrm>
          <a:prstGeom prst="rect">
            <a:avLst/>
          </a:prstGeom>
          <a:gradFill flip="none" rotWithShape="1">
            <a:gsLst>
              <a:gs pos="0">
                <a:srgbClr val="0B0B0B">
                  <a:alpha val="0"/>
                </a:srgbClr>
              </a:gs>
              <a:gs pos="22000">
                <a:srgbClr val="0B0B0B">
                  <a:alpha val="65000"/>
                </a:srgbClr>
              </a:gs>
              <a:gs pos="39000">
                <a:srgbClr val="0B0B0B"/>
              </a:gs>
              <a:gs pos="100000">
                <a:schemeClr val="tx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45F4A7-6389-A205-5AB5-C1A8F8EE9014}"/>
              </a:ext>
            </a:extLst>
          </p:cNvPr>
          <p:cNvSpPr txBox="1"/>
          <p:nvPr/>
        </p:nvSpPr>
        <p:spPr>
          <a:xfrm>
            <a:off x="6801853" y="1106905"/>
            <a:ext cx="10004662" cy="3770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900" dirty="0">
                <a:solidFill>
                  <a:srgbClr val="E8E7E5"/>
                </a:solidFill>
                <a:latin typeface="Gilroy ExtraBold" panose="00000900000000000000" pitchFamily="50" charset="0"/>
              </a:rPr>
              <a:t>REACH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224BD9A-8E88-2AD5-05CA-70D89788C5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218CED-94BC-A6AA-5E95-EC645A87F82F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85000"/>
                  </a:schemeClr>
                </a:solidFill>
              </a:rPr>
              <a:t>27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B4241B-6722-5ABD-29AA-5AF841CECA15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4243879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Google Shape;282;p42">
            <a:extLst>
              <a:ext uri="{FF2B5EF4-FFF2-40B4-BE49-F238E27FC236}">
                <a16:creationId xmlns:a16="http://schemas.microsoft.com/office/drawing/2014/main" id="{B4A58F1A-56F0-DD5B-6617-C22C8FA2CB41}"/>
              </a:ext>
            </a:extLst>
          </p:cNvPr>
          <p:cNvPicPr preferRelativeResize="0"/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3549" y="12750"/>
            <a:ext cx="3320544" cy="444695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E3EE26-F4E6-EC46-93F5-CAB7CEA445D8}"/>
              </a:ext>
            </a:extLst>
          </p:cNvPr>
          <p:cNvSpPr/>
          <p:nvPr/>
        </p:nvSpPr>
        <p:spPr>
          <a:xfrm>
            <a:off x="0" y="0"/>
            <a:ext cx="4559009" cy="91440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6241B6-D070-5A5B-C1D8-0682DCBE1188}"/>
              </a:ext>
            </a:extLst>
          </p:cNvPr>
          <p:cNvSpPr txBox="1"/>
          <p:nvPr/>
        </p:nvSpPr>
        <p:spPr>
          <a:xfrm>
            <a:off x="327444" y="290635"/>
            <a:ext cx="423156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PUBLIC RELATION</a:t>
            </a:r>
          </a:p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ANALYSIS </a:t>
            </a:r>
          </a:p>
        </p:txBody>
      </p:sp>
      <p:sp>
        <p:nvSpPr>
          <p:cNvPr id="2058" name="TextBox 2057">
            <a:extLst>
              <a:ext uri="{FF2B5EF4-FFF2-40B4-BE49-F238E27FC236}">
                <a16:creationId xmlns:a16="http://schemas.microsoft.com/office/drawing/2014/main" id="{45A7A5BB-B502-A72F-9803-330620A209EF}"/>
              </a:ext>
            </a:extLst>
          </p:cNvPr>
          <p:cNvSpPr txBox="1"/>
          <p:nvPr/>
        </p:nvSpPr>
        <p:spPr>
          <a:xfrm>
            <a:off x="291370" y="6691704"/>
            <a:ext cx="2148345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Gilroy ExtraBold" panose="00000900000000000000" pitchFamily="50" charset="0"/>
              </a:rPr>
              <a:t>50+</a:t>
            </a:r>
          </a:p>
        </p:txBody>
      </p:sp>
      <p:sp>
        <p:nvSpPr>
          <p:cNvPr id="2063" name="TextBox 2062">
            <a:extLst>
              <a:ext uri="{FF2B5EF4-FFF2-40B4-BE49-F238E27FC236}">
                <a16:creationId xmlns:a16="http://schemas.microsoft.com/office/drawing/2014/main" id="{89A7E712-F3B3-111A-FDD9-75C5EFE06A8F}"/>
              </a:ext>
            </a:extLst>
          </p:cNvPr>
          <p:cNvSpPr txBox="1"/>
          <p:nvPr/>
        </p:nvSpPr>
        <p:spPr>
          <a:xfrm>
            <a:off x="341847" y="7966321"/>
            <a:ext cx="3956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Online &amp; Imprint Impression </a:t>
            </a:r>
          </a:p>
        </p:txBody>
      </p:sp>
      <p:pic>
        <p:nvPicPr>
          <p:cNvPr id="3" name="Google Shape;137;p25">
            <a:extLst>
              <a:ext uri="{FF2B5EF4-FFF2-40B4-BE49-F238E27FC236}">
                <a16:creationId xmlns:a16="http://schemas.microsoft.com/office/drawing/2014/main" id="{64853658-4664-90CB-D3D5-5625CBE1DE21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494" y="158881"/>
            <a:ext cx="4945655" cy="276998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44;p26">
            <a:extLst>
              <a:ext uri="{FF2B5EF4-FFF2-40B4-BE49-F238E27FC236}">
                <a16:creationId xmlns:a16="http://schemas.microsoft.com/office/drawing/2014/main" id="{020D1B84-F132-E13C-3859-BA5260728DF4}"/>
              </a:ext>
            </a:extLst>
          </p:cNvPr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7485" y="144805"/>
            <a:ext cx="4950826" cy="2864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3;p27">
            <a:extLst>
              <a:ext uri="{FF2B5EF4-FFF2-40B4-BE49-F238E27FC236}">
                <a16:creationId xmlns:a16="http://schemas.microsoft.com/office/drawing/2014/main" id="{AF70945B-9310-9879-FB63-FB81F25C7116}"/>
              </a:ext>
            </a:extLst>
          </p:cNvPr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9494" y="2984481"/>
            <a:ext cx="4945655" cy="28579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69;p29">
            <a:extLst>
              <a:ext uri="{FF2B5EF4-FFF2-40B4-BE49-F238E27FC236}">
                <a16:creationId xmlns:a16="http://schemas.microsoft.com/office/drawing/2014/main" id="{DB13C292-D95B-15FF-B927-B7EFB86A4A22}"/>
              </a:ext>
            </a:extLst>
          </p:cNvPr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1278" y="5157005"/>
            <a:ext cx="3322813" cy="1821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78;p30">
            <a:extLst>
              <a:ext uri="{FF2B5EF4-FFF2-40B4-BE49-F238E27FC236}">
                <a16:creationId xmlns:a16="http://schemas.microsoft.com/office/drawing/2014/main" id="{14D7AAF7-6968-EB11-8786-9F56089FC230}"/>
              </a:ext>
            </a:extLst>
          </p:cNvPr>
          <p:cNvPicPr preferRelativeResize="0"/>
          <p:nvPr/>
        </p:nvPicPr>
        <p:blipFill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53656" y="4381201"/>
            <a:ext cx="3178059" cy="832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87;p31">
            <a:extLst>
              <a:ext uri="{FF2B5EF4-FFF2-40B4-BE49-F238E27FC236}">
                <a16:creationId xmlns:a16="http://schemas.microsoft.com/office/drawing/2014/main" id="{FC5872AF-3E5A-FF6B-7BB6-51FD3915AA56}"/>
              </a:ext>
            </a:extLst>
          </p:cNvPr>
          <p:cNvPicPr preferRelativeResize="0"/>
          <p:nvPr/>
        </p:nvPicPr>
        <p:blipFill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1281" y="8138255"/>
            <a:ext cx="3178058" cy="860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96;p32">
            <a:extLst>
              <a:ext uri="{FF2B5EF4-FFF2-40B4-BE49-F238E27FC236}">
                <a16:creationId xmlns:a16="http://schemas.microsoft.com/office/drawing/2014/main" id="{DAE4342D-B047-4284-1DA7-EBAA26A8E1A7}"/>
              </a:ext>
            </a:extLst>
          </p:cNvPr>
          <p:cNvPicPr preferRelativeResize="0"/>
          <p:nvPr/>
        </p:nvPicPr>
        <p:blipFill>
          <a:blip r:embed="rId10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88252" y="6899726"/>
            <a:ext cx="3171086" cy="1238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15;p34">
            <a:extLst>
              <a:ext uri="{FF2B5EF4-FFF2-40B4-BE49-F238E27FC236}">
                <a16:creationId xmlns:a16="http://schemas.microsoft.com/office/drawing/2014/main" id="{BC1C69C7-4565-9C5F-A6D6-6E9444CAF547}"/>
              </a:ext>
            </a:extLst>
          </p:cNvPr>
          <p:cNvPicPr preferRelativeResize="0"/>
          <p:nvPr/>
        </p:nvPicPr>
        <p:blipFill>
          <a:blip r:embed="rId11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3874" y="3036190"/>
            <a:ext cx="4950826" cy="71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Google Shape;232;p36">
            <a:extLst>
              <a:ext uri="{FF2B5EF4-FFF2-40B4-BE49-F238E27FC236}">
                <a16:creationId xmlns:a16="http://schemas.microsoft.com/office/drawing/2014/main" id="{C8E21E06-B483-8D63-5FB6-929FEB9838EC}"/>
              </a:ext>
            </a:extLst>
          </p:cNvPr>
          <p:cNvPicPr preferRelativeResize="0"/>
          <p:nvPr/>
        </p:nvPicPr>
        <p:blipFill>
          <a:blip r:embed="rId1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0387" y="3745424"/>
            <a:ext cx="4945655" cy="294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Google Shape;240;p37">
            <a:extLst>
              <a:ext uri="{FF2B5EF4-FFF2-40B4-BE49-F238E27FC236}">
                <a16:creationId xmlns:a16="http://schemas.microsoft.com/office/drawing/2014/main" id="{F30C3222-51E1-38DB-C5C9-9947F9969165}"/>
              </a:ext>
            </a:extLst>
          </p:cNvPr>
          <p:cNvPicPr preferRelativeResize="0"/>
          <p:nvPr/>
        </p:nvPicPr>
        <p:blipFill>
          <a:blip r:embed="rId1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6008" y="5886382"/>
            <a:ext cx="4945656" cy="3112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2" name="Google Shape;248;p38">
            <a:extLst>
              <a:ext uri="{FF2B5EF4-FFF2-40B4-BE49-F238E27FC236}">
                <a16:creationId xmlns:a16="http://schemas.microsoft.com/office/drawing/2014/main" id="{35A537EF-F2CA-0355-1F85-21ACAB3DB297}"/>
              </a:ext>
            </a:extLst>
          </p:cNvPr>
          <p:cNvPicPr preferRelativeResize="0"/>
          <p:nvPr/>
        </p:nvPicPr>
        <p:blipFill rotWithShape="1"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3874" y="6725484"/>
            <a:ext cx="4942168" cy="227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6BDA2C-A1C3-3C1A-24EE-E8249C2F5F74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E151B2-9267-E34C-C8C0-0ED373EBC0AC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85000"/>
                  </a:schemeClr>
                </a:solidFill>
              </a:rPr>
              <a:t>28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511609-AA2F-F529-B8C7-99D7ED7479CB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578895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35E251-9EE6-6740-3BCC-4E8ACFD66A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914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B4E17A-633C-C440-FD44-CFAC66D59E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3E3E5A-314A-4200-3747-DE1E5C672C31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62118D-CF8B-0E76-CF7A-8F01985E7962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9354342588, 8750807676   |   Email: info@snailintegral.com   |   www.snailintegral.com</a:t>
            </a:r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383D7682-A8A1-40B3-D51E-C19793F6D51B}"/>
              </a:ext>
            </a:extLst>
          </p:cNvPr>
          <p:cNvSpPr/>
          <p:nvPr/>
        </p:nvSpPr>
        <p:spPr>
          <a:xfrm>
            <a:off x="5999747" y="0"/>
            <a:ext cx="10395284" cy="2711116"/>
          </a:xfrm>
          <a:prstGeom prst="parallelogram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BCD793-9BF7-F54F-37EE-F1F22212FD1A}"/>
              </a:ext>
            </a:extLst>
          </p:cNvPr>
          <p:cNvSpPr/>
          <p:nvPr/>
        </p:nvSpPr>
        <p:spPr>
          <a:xfrm>
            <a:off x="0" y="0"/>
            <a:ext cx="7523747" cy="2711116"/>
          </a:xfrm>
          <a:prstGeom prst="rect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E1D362-260E-66F8-7610-ADB4E11E5DB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341" y="549903"/>
            <a:ext cx="1327060" cy="16113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41671AA-96B7-35BC-4B42-87CD3297CC9A}"/>
              </a:ext>
            </a:extLst>
          </p:cNvPr>
          <p:cNvSpPr txBox="1"/>
          <p:nvPr/>
        </p:nvSpPr>
        <p:spPr>
          <a:xfrm>
            <a:off x="312977" y="211650"/>
            <a:ext cx="15071403" cy="21569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Gilroy ExtraBold" panose="000009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Panel 01: Science of Communication - Understanding and bridging the communication gaps from 'Land to Lab' and from 'Lab to Land’</a:t>
            </a:r>
            <a:endParaRPr lang="en-US" sz="2800" dirty="0">
              <a:solidFill>
                <a:schemeClr val="bg1"/>
              </a:solidFill>
              <a:effectLst/>
              <a:latin typeface="Gilroy ExtraBold" panose="000009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05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Bridging the communication gaps between these realms is crucial for fostering collaboration, innovation, and sustainable development.</a:t>
            </a:r>
            <a:endParaRPr lang="en-US" sz="20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Enabling the seamless exchange of knowledge and insights between rural environments and research laboratories</a:t>
            </a:r>
            <a:endParaRPr lang="en-US" sz="20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76911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BE3EE26-F4E6-EC46-93F5-CAB7CEA445D8}"/>
              </a:ext>
            </a:extLst>
          </p:cNvPr>
          <p:cNvSpPr/>
          <p:nvPr/>
        </p:nvSpPr>
        <p:spPr>
          <a:xfrm>
            <a:off x="0" y="0"/>
            <a:ext cx="4559009" cy="9144000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6241B6-D070-5A5B-C1D8-0682DCBE1188}"/>
              </a:ext>
            </a:extLst>
          </p:cNvPr>
          <p:cNvSpPr txBox="1"/>
          <p:nvPr/>
        </p:nvSpPr>
        <p:spPr>
          <a:xfrm>
            <a:off x="327444" y="290635"/>
            <a:ext cx="423156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PUBLIC RELATION</a:t>
            </a:r>
          </a:p>
          <a:p>
            <a:r>
              <a:rPr lang="en-US" sz="5800" dirty="0">
                <a:solidFill>
                  <a:schemeClr val="bg1"/>
                </a:solidFill>
                <a:latin typeface="Gilroy ExtraBold" panose="00000900000000000000" pitchFamily="50" charset="0"/>
              </a:rPr>
              <a:t>ANALYSIS </a:t>
            </a:r>
          </a:p>
        </p:txBody>
      </p:sp>
      <p:sp>
        <p:nvSpPr>
          <p:cNvPr id="2058" name="TextBox 2057">
            <a:extLst>
              <a:ext uri="{FF2B5EF4-FFF2-40B4-BE49-F238E27FC236}">
                <a16:creationId xmlns:a16="http://schemas.microsoft.com/office/drawing/2014/main" id="{45A7A5BB-B502-A72F-9803-330620A209EF}"/>
              </a:ext>
            </a:extLst>
          </p:cNvPr>
          <p:cNvSpPr txBox="1"/>
          <p:nvPr/>
        </p:nvSpPr>
        <p:spPr>
          <a:xfrm>
            <a:off x="291370" y="6691704"/>
            <a:ext cx="212910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>
                <a:solidFill>
                  <a:schemeClr val="bg1"/>
                </a:solidFill>
                <a:latin typeface="Gilroy ExtraBold" panose="00000900000000000000" pitchFamily="50" charset="0"/>
              </a:rPr>
              <a:t>20+</a:t>
            </a:r>
          </a:p>
        </p:txBody>
      </p:sp>
      <p:sp>
        <p:nvSpPr>
          <p:cNvPr id="2063" name="TextBox 2062">
            <a:extLst>
              <a:ext uri="{FF2B5EF4-FFF2-40B4-BE49-F238E27FC236}">
                <a16:creationId xmlns:a16="http://schemas.microsoft.com/office/drawing/2014/main" id="{89A7E712-F3B3-111A-FDD9-75C5EFE06A8F}"/>
              </a:ext>
            </a:extLst>
          </p:cNvPr>
          <p:cNvSpPr txBox="1"/>
          <p:nvPr/>
        </p:nvSpPr>
        <p:spPr>
          <a:xfrm>
            <a:off x="341847" y="7966321"/>
            <a:ext cx="39565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ptos" panose="020B0004020202020204" pitchFamily="34" charset="0"/>
              </a:rPr>
              <a:t>Media Interaction &amp; Interview</a:t>
            </a:r>
          </a:p>
        </p:txBody>
      </p:sp>
      <p:pic>
        <p:nvPicPr>
          <p:cNvPr id="2" name="Google Shape;130;p24">
            <a:extLst>
              <a:ext uri="{FF2B5EF4-FFF2-40B4-BE49-F238E27FC236}">
                <a16:creationId xmlns:a16="http://schemas.microsoft.com/office/drawing/2014/main" id="{1C3EBC2D-325B-6236-E2CD-240F5E9F69F2}"/>
              </a:ext>
            </a:extLst>
          </p:cNvPr>
          <p:cNvPicPr preferRelativeResize="0"/>
          <p:nvPr/>
        </p:nvPicPr>
        <p:blipFill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4085" y="168671"/>
            <a:ext cx="6699978" cy="313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22;p23">
            <a:extLst>
              <a:ext uri="{FF2B5EF4-FFF2-40B4-BE49-F238E27FC236}">
                <a16:creationId xmlns:a16="http://schemas.microsoft.com/office/drawing/2014/main" id="{0E0E4FCA-4FE0-67CD-F3D0-EC285EA6BD00}"/>
              </a:ext>
            </a:extLst>
          </p:cNvPr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10737" y="168672"/>
            <a:ext cx="6335651" cy="3135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ED4470-A792-BF2A-CC50-861DBB60268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4085" y="3407588"/>
            <a:ext cx="6685943" cy="28327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3595645-0089-0A78-2FAD-8F0233C643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671" b="18469"/>
          <a:stretch/>
        </p:blipFill>
        <p:spPr>
          <a:xfrm>
            <a:off x="11710736" y="3407588"/>
            <a:ext cx="6335651" cy="28327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36BFFA8-7BCF-A3E9-BC98-BFB8513AACD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24306"/>
          <a:stretch/>
        </p:blipFill>
        <p:spPr>
          <a:xfrm>
            <a:off x="4754084" y="6346988"/>
            <a:ext cx="6685943" cy="262834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4EBE439-FA77-704B-8098-274A8696FF7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053" b="26889"/>
          <a:stretch/>
        </p:blipFill>
        <p:spPr>
          <a:xfrm>
            <a:off x="11710736" y="6375859"/>
            <a:ext cx="6285894" cy="259946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97959EB-03EA-F981-9ECD-B628714C3283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EF0CC9D-192A-99C8-145B-D3ED597F7212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85000"/>
                  </a:schemeClr>
                </a:solidFill>
              </a:rPr>
              <a:t>29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A090CB-6FE3-1E59-9EA6-238A82DE1307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335458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08C334B-5F45-18BD-5F54-23013ACC350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8288000" cy="9144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3726DB3-312E-5200-FD73-5BC6DE78E345}"/>
              </a:ext>
            </a:extLst>
          </p:cNvPr>
          <p:cNvSpPr/>
          <p:nvPr/>
        </p:nvSpPr>
        <p:spPr>
          <a:xfrm>
            <a:off x="0" y="0"/>
            <a:ext cx="18288000" cy="9144000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arallelogram 3">
            <a:extLst>
              <a:ext uri="{FF2B5EF4-FFF2-40B4-BE49-F238E27FC236}">
                <a16:creationId xmlns:a16="http://schemas.microsoft.com/office/drawing/2014/main" id="{65D1E580-E6A1-4FD9-DE76-9706C8F5F510}"/>
              </a:ext>
            </a:extLst>
          </p:cNvPr>
          <p:cNvSpPr/>
          <p:nvPr/>
        </p:nvSpPr>
        <p:spPr>
          <a:xfrm>
            <a:off x="-1050879" y="1187361"/>
            <a:ext cx="13797887" cy="1965278"/>
          </a:xfrm>
          <a:prstGeom prst="parallelogram">
            <a:avLst>
              <a:gd name="adj" fmla="val 47222"/>
            </a:avLst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arallelogram 5">
            <a:extLst>
              <a:ext uri="{FF2B5EF4-FFF2-40B4-BE49-F238E27FC236}">
                <a16:creationId xmlns:a16="http://schemas.microsoft.com/office/drawing/2014/main" id="{8FE3D512-4684-B35B-0F86-98DA8BEEB067}"/>
              </a:ext>
            </a:extLst>
          </p:cNvPr>
          <p:cNvSpPr/>
          <p:nvPr/>
        </p:nvSpPr>
        <p:spPr>
          <a:xfrm>
            <a:off x="11928143" y="1187361"/>
            <a:ext cx="7522191" cy="1965278"/>
          </a:xfrm>
          <a:prstGeom prst="parallelogram">
            <a:avLst>
              <a:gd name="adj" fmla="val 4722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5FA08D-E099-1D33-1B8B-EF72A62AC7ED}"/>
              </a:ext>
            </a:extLst>
          </p:cNvPr>
          <p:cNvSpPr txBox="1"/>
          <p:nvPr/>
        </p:nvSpPr>
        <p:spPr>
          <a:xfrm>
            <a:off x="0" y="382720"/>
            <a:ext cx="1828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ptos" panose="020B0004020202020204" pitchFamily="34" charset="0"/>
              </a:rPr>
              <a:t>AS ANNOUNCED DURING THE CONFERENCE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255CD4-D981-BCD0-77A1-BA6B290323C8}"/>
              </a:ext>
            </a:extLst>
          </p:cNvPr>
          <p:cNvSpPr txBox="1"/>
          <p:nvPr/>
        </p:nvSpPr>
        <p:spPr>
          <a:xfrm>
            <a:off x="586854" y="1536813"/>
            <a:ext cx="113412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Aptos" panose="020B0004020202020204" pitchFamily="34" charset="0"/>
              </a:rPr>
              <a:t>The 2</a:t>
            </a:r>
            <a:r>
              <a:rPr lang="en-US" sz="2800" baseline="30000" dirty="0">
                <a:solidFill>
                  <a:srgbClr val="FFFF00"/>
                </a:solidFill>
                <a:latin typeface="Aptos" panose="020B0004020202020204" pitchFamily="34" charset="0"/>
              </a:rPr>
              <a:t>nd</a:t>
            </a:r>
            <a:r>
              <a:rPr lang="en-US" sz="2800" dirty="0">
                <a:solidFill>
                  <a:srgbClr val="FFFF00"/>
                </a:solidFill>
                <a:latin typeface="Aptos" panose="020B0004020202020204" pitchFamily="34" charset="0"/>
              </a:rPr>
              <a:t> Edition of </a:t>
            </a:r>
          </a:p>
          <a:p>
            <a:r>
              <a:rPr lang="en-US" sz="3600" dirty="0">
                <a:solidFill>
                  <a:schemeClr val="bg1"/>
                </a:solidFill>
                <a:latin typeface="Gilroy ExtraBold" panose="00000900000000000000" pitchFamily="50" charset="0"/>
              </a:rPr>
              <a:t>BRAND </a:t>
            </a:r>
            <a:r>
              <a:rPr lang="en-US" sz="3600" dirty="0" err="1">
                <a:solidFill>
                  <a:schemeClr val="bg1"/>
                </a:solidFill>
                <a:latin typeface="Gilroy ExtraBold" panose="00000900000000000000" pitchFamily="50" charset="0"/>
              </a:rPr>
              <a:t>R.Comm</a:t>
            </a:r>
            <a:r>
              <a:rPr lang="en-US" sz="3600" dirty="0">
                <a:solidFill>
                  <a:schemeClr val="bg1"/>
                </a:solidFill>
                <a:latin typeface="Gilroy ExtraBold" panose="00000900000000000000" pitchFamily="50" charset="0"/>
              </a:rPr>
              <a:t>, Rural Communication Summit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784562-FC76-B2CF-06E7-E2999D0712ED}"/>
              </a:ext>
            </a:extLst>
          </p:cNvPr>
          <p:cNvSpPr txBox="1"/>
          <p:nvPr/>
        </p:nvSpPr>
        <p:spPr>
          <a:xfrm>
            <a:off x="12979022" y="1508280"/>
            <a:ext cx="397377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chemeClr val="accent6">
                    <a:lumMod val="50000"/>
                  </a:schemeClr>
                </a:solidFill>
                <a:latin typeface="Gilroy ExtraBold" panose="00000900000000000000" pitchFamily="50" charset="0"/>
              </a:rPr>
              <a:t>NOVEMBER 2024 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F87898A-876B-9BAC-D649-5ED94DA0BDD9}"/>
              </a:ext>
            </a:extLst>
          </p:cNvPr>
          <p:cNvGrpSpPr/>
          <p:nvPr/>
        </p:nvGrpSpPr>
        <p:grpSpPr>
          <a:xfrm>
            <a:off x="4011753" y="3591987"/>
            <a:ext cx="10264493" cy="4686692"/>
            <a:chOff x="4011753" y="4274387"/>
            <a:chExt cx="10264493" cy="4686692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E463A7-52D8-B8FC-BE57-4FE2BE50F9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11753" y="4274387"/>
              <a:ext cx="10264493" cy="4061768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D882A9A-1C13-A387-A5BD-D756C0F22381}"/>
                </a:ext>
              </a:extLst>
            </p:cNvPr>
            <p:cNvSpPr txBox="1"/>
            <p:nvPr/>
          </p:nvSpPr>
          <p:spPr>
            <a:xfrm>
              <a:off x="7689429" y="8437859"/>
              <a:ext cx="315297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Aptos" panose="020B0004020202020204" pitchFamily="34" charset="0"/>
                </a:rPr>
                <a:t>SECOND EDITION 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676C5B26-50D2-6427-B0F6-AD3A363AE6E8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>
              <a:off x="10842408" y="8699469"/>
              <a:ext cx="3433838" cy="0"/>
            </a:xfrm>
            <a:prstGeom prst="line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6EFBFA5-BC76-331C-6CBC-9645E3B2E97B}"/>
                </a:ext>
              </a:extLst>
            </p:cNvPr>
            <p:cNvCxnSpPr>
              <a:cxnSpLocks/>
            </p:cNvCxnSpPr>
            <p:nvPr/>
          </p:nvCxnSpPr>
          <p:spPr>
            <a:xfrm>
              <a:off x="4070185" y="8699469"/>
              <a:ext cx="3473615" cy="0"/>
            </a:xfrm>
            <a:prstGeom prst="line">
              <a:avLst/>
            </a:prstGeom>
            <a:ln w="254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DEF02FB-7EC7-C910-7E67-AC88243DAA1A}"/>
              </a:ext>
            </a:extLst>
          </p:cNvPr>
          <p:cNvSpPr txBox="1"/>
          <p:nvPr/>
        </p:nvSpPr>
        <p:spPr>
          <a:xfrm>
            <a:off x="6850807" y="8309456"/>
            <a:ext cx="4586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Aptos" panose="020B0004020202020204" pitchFamily="34" charset="0"/>
              </a:rPr>
              <a:t>Inviting Participation and Support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D6378DF-2030-8D81-68E5-AD29A8A8A44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4305690A-33F3-155C-885F-BDAC6F9A1536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E8D1D0-8BD3-A6F3-0CCE-6D3B7D44BDC4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+91 9354342588, 8750807676   |   Email: info@snailintegral.com   |   www.snailintegral.com</a:t>
            </a:r>
          </a:p>
        </p:txBody>
      </p:sp>
    </p:spTree>
    <p:extLst>
      <p:ext uri="{BB962C8B-B14F-4D97-AF65-F5344CB8AC3E}">
        <p14:creationId xmlns:p14="http://schemas.microsoft.com/office/powerpoint/2010/main" val="100153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wesome Agriculture Wallpaper Hd 1080p | Desktop background nature, Green  nature wallpaper, Hd nature wallpapers">
            <a:extLst>
              <a:ext uri="{FF2B5EF4-FFF2-40B4-BE49-F238E27FC236}">
                <a16:creationId xmlns:a16="http://schemas.microsoft.com/office/drawing/2014/main" id="{1520014D-9098-FBD5-5CB0-9F72E2595A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772" y="-1"/>
            <a:ext cx="18273228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B11F6C6-ADC0-8ED9-FA72-D7DCC4316211}"/>
              </a:ext>
            </a:extLst>
          </p:cNvPr>
          <p:cNvSpPr/>
          <p:nvPr/>
        </p:nvSpPr>
        <p:spPr>
          <a:xfrm>
            <a:off x="23989" y="-15499"/>
            <a:ext cx="18273227" cy="72925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34000">
                <a:schemeClr val="bg1">
                  <a:alpha val="64000"/>
                </a:schemeClr>
              </a:gs>
              <a:gs pos="0">
                <a:schemeClr val="bg1">
                  <a:alpha val="0"/>
                </a:schemeClr>
              </a:gs>
              <a:gs pos="69000">
                <a:schemeClr val="bg1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4B8F62-EA78-D6E1-594A-CAA631D692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8974" y="275314"/>
            <a:ext cx="4354001" cy="17229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B3D76F-4F5D-2016-1F40-7A722B82E0AA}"/>
              </a:ext>
            </a:extLst>
          </p:cNvPr>
          <p:cNvSpPr txBox="1"/>
          <p:nvPr/>
        </p:nvSpPr>
        <p:spPr>
          <a:xfrm>
            <a:off x="23988" y="2200326"/>
            <a:ext cx="18264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"/>
              </a:rPr>
              <a:t>A for </a:t>
            </a:r>
            <a:r>
              <a:rPr lang="en-US" sz="3200" dirty="0">
                <a:solidFill>
                  <a:srgbClr val="4A7C15"/>
                </a:solidFill>
                <a:latin typeface="Gilroy ExtraBold" panose="00000900000000000000" pitchFamily="50" charset="0"/>
              </a:rPr>
              <a:t>AGRICULTURE</a:t>
            </a:r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Gilroy ExtraBold" panose="00000900000000000000" pitchFamily="50" charset="0"/>
              </a:rPr>
              <a:t>, </a:t>
            </a:r>
            <a:r>
              <a:rPr lang="en-US" sz="3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"/>
              </a:rPr>
              <a:t>B for </a:t>
            </a:r>
            <a:r>
              <a:rPr lang="en-US" sz="3200" dirty="0">
                <a:solidFill>
                  <a:srgbClr val="4A7C15"/>
                </a:solidFill>
                <a:latin typeface="Gilroy ExtraBold" panose="00000900000000000000" pitchFamily="50" charset="0"/>
              </a:rPr>
              <a:t>BRANDING</a:t>
            </a:r>
            <a:r>
              <a:rPr lang="en-US" sz="3200" dirty="0">
                <a:solidFill>
                  <a:srgbClr val="63A028"/>
                </a:solidFill>
                <a:latin typeface="Gilroy ExtraBold" panose="00000900000000000000" pitchFamily="50" charset="0"/>
              </a:rPr>
              <a:t> </a:t>
            </a:r>
            <a:r>
              <a:rPr lang="en-US" sz="32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Poppin"/>
              </a:rPr>
              <a:t>&amp; C for </a:t>
            </a:r>
            <a:r>
              <a:rPr lang="en-US" sz="3200" dirty="0">
                <a:solidFill>
                  <a:srgbClr val="4A7C15"/>
                </a:solidFill>
                <a:latin typeface="Gilroy ExtraBold" panose="00000900000000000000" pitchFamily="50" charset="0"/>
              </a:rPr>
              <a:t>COMMUNICATION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FCB08B-D94F-32F8-5B1C-35DA1EA260AB}"/>
              </a:ext>
            </a:extLst>
          </p:cNvPr>
          <p:cNvSpPr/>
          <p:nvPr/>
        </p:nvSpPr>
        <p:spPr>
          <a:xfrm>
            <a:off x="19363" y="3455206"/>
            <a:ext cx="18287069" cy="5688793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16AB6E-D5C3-1E6E-B85E-F6D6BAC6480E}"/>
              </a:ext>
            </a:extLst>
          </p:cNvPr>
          <p:cNvSpPr/>
          <p:nvPr/>
        </p:nvSpPr>
        <p:spPr>
          <a:xfrm>
            <a:off x="7947" y="2832630"/>
            <a:ext cx="18291659" cy="697904"/>
          </a:xfrm>
          <a:prstGeom prst="rect">
            <a:avLst/>
          </a:prstGeom>
          <a:solidFill>
            <a:srgbClr val="65A921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BBFE91-9382-ACE7-C57A-D4DE85129893}"/>
              </a:ext>
            </a:extLst>
          </p:cNvPr>
          <p:cNvSpPr txBox="1"/>
          <p:nvPr/>
        </p:nvSpPr>
        <p:spPr>
          <a:xfrm>
            <a:off x="176462" y="2885360"/>
            <a:ext cx="17947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THANKS TO THIS OVERWHELMING SUPPORT</a:t>
            </a:r>
          </a:p>
        </p:txBody>
      </p:sp>
      <p:pic>
        <p:nvPicPr>
          <p:cNvPr id="1042" name="Picture 1041">
            <a:extLst>
              <a:ext uri="{FF2B5EF4-FFF2-40B4-BE49-F238E27FC236}">
                <a16:creationId xmlns:a16="http://schemas.microsoft.com/office/drawing/2014/main" id="{DF6F8D05-1A90-1030-4E34-9F639AFF929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372" y="318570"/>
            <a:ext cx="1009863" cy="122617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3FCC438-F6C2-CDD6-5DFC-A6FC0A686191}"/>
              </a:ext>
            </a:extLst>
          </p:cNvPr>
          <p:cNvGrpSpPr/>
          <p:nvPr/>
        </p:nvGrpSpPr>
        <p:grpSpPr>
          <a:xfrm>
            <a:off x="1491100" y="4092711"/>
            <a:ext cx="15305799" cy="4663112"/>
            <a:chOff x="718687" y="3580469"/>
            <a:chExt cx="13282862" cy="3918839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2D214E31-809D-51D7-1D7D-70881A7CC9F1}"/>
                </a:ext>
              </a:extLst>
            </p:cNvPr>
            <p:cNvSpPr/>
            <p:nvPr/>
          </p:nvSpPr>
          <p:spPr>
            <a:xfrm>
              <a:off x="718687" y="3580469"/>
              <a:ext cx="13282862" cy="3918839"/>
            </a:xfrm>
            <a:prstGeom prst="roundRect">
              <a:avLst>
                <a:gd name="adj" fmla="val 6857"/>
              </a:avLst>
            </a:prstGeom>
            <a:solidFill>
              <a:schemeClr val="bg1"/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40"/>
            </a:p>
          </p:txBody>
        </p:sp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D2BF743A-B035-071B-A52D-7F247018D4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216"/>
            <a:stretch/>
          </p:blipFill>
          <p:spPr>
            <a:xfrm>
              <a:off x="2311534" y="3778783"/>
              <a:ext cx="4361262" cy="1192103"/>
            </a:xfrm>
            <a:prstGeom prst="rect">
              <a:avLst/>
            </a:prstGeom>
          </p:spPr>
        </p:pic>
        <p:pic>
          <p:nvPicPr>
            <p:cNvPr id="1027" name="Picture 2" descr="iffco -mc logo | Indian Cooperative">
              <a:extLst>
                <a:ext uri="{FF2B5EF4-FFF2-40B4-BE49-F238E27FC236}">
                  <a16:creationId xmlns:a16="http://schemas.microsoft.com/office/drawing/2014/main" id="{E99985E7-D000-6E66-59E4-B6DD535A99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7216" y="4057505"/>
              <a:ext cx="1326314" cy="6619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2" descr="Zydex Ultradurable Paints and Penetrative Waterproofing">
              <a:extLst>
                <a:ext uri="{FF2B5EF4-FFF2-40B4-BE49-F238E27FC236}">
                  <a16:creationId xmlns:a16="http://schemas.microsoft.com/office/drawing/2014/main" id="{90EA2EC2-163E-A535-1419-60592AAECF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40417" y="4161982"/>
              <a:ext cx="1729789" cy="548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1028">
              <a:extLst>
                <a:ext uri="{FF2B5EF4-FFF2-40B4-BE49-F238E27FC236}">
                  <a16:creationId xmlns:a16="http://schemas.microsoft.com/office/drawing/2014/main" id="{52B698C3-A407-E30A-C402-D664866B5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87443" y="4011060"/>
              <a:ext cx="814959" cy="822340"/>
            </a:xfrm>
            <a:prstGeom prst="rect">
              <a:avLst/>
            </a:prstGeom>
          </p:spPr>
        </p:pic>
        <p:pic>
          <p:nvPicPr>
            <p:cNvPr id="1030" name="Picture 1029">
              <a:extLst>
                <a:ext uri="{FF2B5EF4-FFF2-40B4-BE49-F238E27FC236}">
                  <a16:creationId xmlns:a16="http://schemas.microsoft.com/office/drawing/2014/main" id="{25034930-99A9-50AE-010A-678B044E9E2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307612" y="3918600"/>
              <a:ext cx="932499" cy="932499"/>
            </a:xfrm>
            <a:prstGeom prst="rect">
              <a:avLst/>
            </a:prstGeom>
          </p:spPr>
        </p:pic>
        <p:sp>
          <p:nvSpPr>
            <p:cNvPr id="1031" name="TextBox 1030">
              <a:extLst>
                <a:ext uri="{FF2B5EF4-FFF2-40B4-BE49-F238E27FC236}">
                  <a16:creationId xmlns:a16="http://schemas.microsoft.com/office/drawing/2014/main" id="{BFF2FF98-89C2-3405-29BF-8FB8913DF86C}"/>
                </a:ext>
              </a:extLst>
            </p:cNvPr>
            <p:cNvSpPr txBox="1"/>
            <p:nvPr/>
          </p:nvSpPr>
          <p:spPr>
            <a:xfrm>
              <a:off x="718687" y="4943600"/>
              <a:ext cx="13282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latin typeface="Aptos" panose="020B0004020202020204" pitchFamily="34" charset="0"/>
                </a:rPr>
                <a:t>OUR SPONSORS</a:t>
              </a:r>
            </a:p>
          </p:txBody>
        </p:sp>
        <p:grpSp>
          <p:nvGrpSpPr>
            <p:cNvPr id="1032" name="Group 1031">
              <a:extLst>
                <a:ext uri="{FF2B5EF4-FFF2-40B4-BE49-F238E27FC236}">
                  <a16:creationId xmlns:a16="http://schemas.microsoft.com/office/drawing/2014/main" id="{D3652B7D-FAE0-269A-61E7-A42ED939251D}"/>
                </a:ext>
              </a:extLst>
            </p:cNvPr>
            <p:cNvGrpSpPr/>
            <p:nvPr/>
          </p:nvGrpSpPr>
          <p:grpSpPr>
            <a:xfrm>
              <a:off x="1016988" y="5427205"/>
              <a:ext cx="3481056" cy="1573327"/>
              <a:chOff x="1271235" y="6020001"/>
              <a:chExt cx="4351320" cy="1966659"/>
            </a:xfrm>
          </p:grpSpPr>
          <p:pic>
            <p:nvPicPr>
              <p:cNvPr id="1043" name="Picture 3" descr="C:\Users\HP\Downloads\BASAI Logo.jpg">
                <a:extLst>
                  <a:ext uri="{FF2B5EF4-FFF2-40B4-BE49-F238E27FC236}">
                    <a16:creationId xmlns:a16="http://schemas.microsoft.com/office/drawing/2014/main" id="{EC0612B3-8F2B-A5F7-B3CE-53CF0AEC904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69003" y="6367511"/>
                <a:ext cx="1553552" cy="65893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44" name="Picture 1043">
                <a:extLst>
                  <a:ext uri="{FF2B5EF4-FFF2-40B4-BE49-F238E27FC236}">
                    <a16:creationId xmlns:a16="http://schemas.microsoft.com/office/drawing/2014/main" id="{1C3F859C-627C-D36D-14B7-8E1EBA87307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71235" y="6020001"/>
                <a:ext cx="984885" cy="1037922"/>
              </a:xfrm>
              <a:prstGeom prst="rect">
                <a:avLst/>
              </a:prstGeom>
            </p:spPr>
          </p:pic>
          <p:pic>
            <p:nvPicPr>
              <p:cNvPr id="1045" name="Picture 6" descr="CropLife India welcomes Govt for releasing SOP for using drones for  agrochemical spraying">
                <a:extLst>
                  <a:ext uri="{FF2B5EF4-FFF2-40B4-BE49-F238E27FC236}">
                    <a16:creationId xmlns:a16="http://schemas.microsoft.com/office/drawing/2014/main" id="{C7B4CD4A-819D-FB72-8798-7AD14CC1DA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1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 bwMode="auto">
              <a:xfrm>
                <a:off x="2151789" y="6352221"/>
                <a:ext cx="1808555" cy="7257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46" name="TextBox 1045">
                <a:extLst>
                  <a:ext uri="{FF2B5EF4-FFF2-40B4-BE49-F238E27FC236}">
                    <a16:creationId xmlns:a16="http://schemas.microsoft.com/office/drawing/2014/main" id="{BDB97949-68E1-47CF-D297-0AEDF6FD70DC}"/>
                  </a:ext>
                </a:extLst>
              </p:cNvPr>
              <p:cNvSpPr txBox="1"/>
              <p:nvPr/>
            </p:nvSpPr>
            <p:spPr>
              <a:xfrm>
                <a:off x="1977623" y="7317246"/>
                <a:ext cx="2895003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40" b="1" dirty="0">
                    <a:latin typeface="Aptos" panose="020B0004020202020204" pitchFamily="34" charset="0"/>
                  </a:rPr>
                  <a:t>INDUSTRY ASSOCIATION  PARTNERS</a:t>
                </a:r>
              </a:p>
            </p:txBody>
          </p:sp>
        </p:grpSp>
        <p:grpSp>
          <p:nvGrpSpPr>
            <p:cNvPr id="1033" name="Group 1032">
              <a:extLst>
                <a:ext uri="{FF2B5EF4-FFF2-40B4-BE49-F238E27FC236}">
                  <a16:creationId xmlns:a16="http://schemas.microsoft.com/office/drawing/2014/main" id="{7764FAE5-B18C-8FA7-250B-8EA495EF3E79}"/>
                </a:ext>
              </a:extLst>
            </p:cNvPr>
            <p:cNvGrpSpPr/>
            <p:nvPr/>
          </p:nvGrpSpPr>
          <p:grpSpPr>
            <a:xfrm>
              <a:off x="5025996" y="5885679"/>
              <a:ext cx="6101261" cy="1116763"/>
              <a:chOff x="6282495" y="6593094"/>
              <a:chExt cx="7626576" cy="1395954"/>
            </a:xfrm>
          </p:grpSpPr>
          <p:pic>
            <p:nvPicPr>
              <p:cNvPr id="1038" name="Picture 1037">
                <a:extLst>
                  <a:ext uri="{FF2B5EF4-FFF2-40B4-BE49-F238E27FC236}">
                    <a16:creationId xmlns:a16="http://schemas.microsoft.com/office/drawing/2014/main" id="{D3F68B45-10CE-E769-C37A-5714E1E0C8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email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282495" y="6648011"/>
                <a:ext cx="2393811" cy="667504"/>
              </a:xfrm>
              <a:prstGeom prst="rect">
                <a:avLst/>
              </a:prstGeom>
            </p:spPr>
          </p:pic>
          <p:pic>
            <p:nvPicPr>
              <p:cNvPr id="1039" name="Picture 1038">
                <a:extLst>
                  <a:ext uri="{FF2B5EF4-FFF2-40B4-BE49-F238E27FC236}">
                    <a16:creationId xmlns:a16="http://schemas.microsoft.com/office/drawing/2014/main" id="{3B5AFAF2-5341-D202-6553-303A42B3229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2133363" y="6593094"/>
                <a:ext cx="1775708" cy="850827"/>
              </a:xfrm>
              <a:prstGeom prst="rect">
                <a:avLst/>
              </a:prstGeom>
            </p:spPr>
          </p:pic>
          <p:pic>
            <p:nvPicPr>
              <p:cNvPr id="1040" name="Picture 1039">
                <a:extLst>
                  <a:ext uri="{FF2B5EF4-FFF2-40B4-BE49-F238E27FC236}">
                    <a16:creationId xmlns:a16="http://schemas.microsoft.com/office/drawing/2014/main" id="{0A119A52-C782-AD4B-C846-8E801E2C2C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785886" y="6640373"/>
                <a:ext cx="3130356" cy="580718"/>
              </a:xfrm>
              <a:prstGeom prst="rect">
                <a:avLst/>
              </a:prstGeom>
            </p:spPr>
          </p:pic>
          <p:sp>
            <p:nvSpPr>
              <p:cNvPr id="1041" name="TextBox 1040">
                <a:extLst>
                  <a:ext uri="{FF2B5EF4-FFF2-40B4-BE49-F238E27FC236}">
                    <a16:creationId xmlns:a16="http://schemas.microsoft.com/office/drawing/2014/main" id="{A82AF606-1191-5593-09A7-0A653A12C81D}"/>
                  </a:ext>
                </a:extLst>
              </p:cNvPr>
              <p:cNvSpPr txBox="1"/>
              <p:nvPr/>
            </p:nvSpPr>
            <p:spPr>
              <a:xfrm>
                <a:off x="8264771" y="7319635"/>
                <a:ext cx="2895002" cy="6694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40" b="1" dirty="0">
                    <a:latin typeface="Aptos" panose="020B0004020202020204" pitchFamily="34" charset="0"/>
                  </a:rPr>
                  <a:t>MEDIA</a:t>
                </a:r>
              </a:p>
              <a:p>
                <a:pPr algn="ctr"/>
                <a:r>
                  <a:rPr lang="en-US" sz="1440" b="1" dirty="0">
                    <a:latin typeface="Aptos" panose="020B0004020202020204" pitchFamily="34" charset="0"/>
                  </a:rPr>
                  <a:t>PARTNERS</a:t>
                </a:r>
              </a:p>
            </p:txBody>
          </p:sp>
        </p:grpSp>
        <p:grpSp>
          <p:nvGrpSpPr>
            <p:cNvPr id="1034" name="Group 1033">
              <a:extLst>
                <a:ext uri="{FF2B5EF4-FFF2-40B4-BE49-F238E27FC236}">
                  <a16:creationId xmlns:a16="http://schemas.microsoft.com/office/drawing/2014/main" id="{843C6170-3A8E-5149-A776-B09512452233}"/>
                </a:ext>
              </a:extLst>
            </p:cNvPr>
            <p:cNvGrpSpPr/>
            <p:nvPr/>
          </p:nvGrpSpPr>
          <p:grpSpPr>
            <a:xfrm>
              <a:off x="11544957" y="5460817"/>
              <a:ext cx="1817578" cy="1551199"/>
              <a:chOff x="14431197" y="6062016"/>
              <a:chExt cx="2271973" cy="1938999"/>
            </a:xfrm>
          </p:grpSpPr>
          <p:pic>
            <p:nvPicPr>
              <p:cNvPr id="1036" name="Picture 2" descr="Market Insight Consultants – Your Leader for Market Research">
                <a:extLst>
                  <a:ext uri="{FF2B5EF4-FFF2-40B4-BE49-F238E27FC236}">
                    <a16:creationId xmlns:a16="http://schemas.microsoft.com/office/drawing/2014/main" id="{877D9C72-9760-3511-96AF-EB8EC583227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958414" y="6062016"/>
                <a:ext cx="1217538" cy="119261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37" name="TextBox 1036">
                <a:extLst>
                  <a:ext uri="{FF2B5EF4-FFF2-40B4-BE49-F238E27FC236}">
                    <a16:creationId xmlns:a16="http://schemas.microsoft.com/office/drawing/2014/main" id="{0F85A92A-2818-D636-054D-45C0F963F22D}"/>
                  </a:ext>
                </a:extLst>
              </p:cNvPr>
              <p:cNvSpPr txBox="1"/>
              <p:nvPr/>
            </p:nvSpPr>
            <p:spPr>
              <a:xfrm>
                <a:off x="14431197" y="7331601"/>
                <a:ext cx="2271973" cy="6694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40" b="1" dirty="0">
                    <a:latin typeface="Aptos" panose="020B0004020202020204" pitchFamily="34" charset="0"/>
                  </a:rPr>
                  <a:t>AWARD RESEARCH</a:t>
                </a:r>
              </a:p>
              <a:p>
                <a:pPr algn="ctr"/>
                <a:r>
                  <a:rPr lang="en-US" sz="1440" b="1" dirty="0">
                    <a:latin typeface="Aptos" panose="020B0004020202020204" pitchFamily="34" charset="0"/>
                  </a:rPr>
                  <a:t>PARTNER</a:t>
                </a:r>
              </a:p>
            </p:txBody>
          </p:sp>
        </p:grpSp>
        <p:pic>
          <p:nvPicPr>
            <p:cNvPr id="1035" name="Picture 2" descr="C:\Users\HP\Downloads\Krishaj Final 50 Year logo.png">
              <a:extLst>
                <a:ext uri="{FF2B5EF4-FFF2-40B4-BE49-F238E27FC236}">
                  <a16:creationId xmlns:a16="http://schemas.microsoft.com/office/drawing/2014/main" id="{46A9DA7D-66C6-CF27-7D0D-C79C9C9842E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20244" y="4056252"/>
              <a:ext cx="2393459" cy="7053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456166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E6978F-D269-C390-D69E-248431B4E6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914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B4E17A-633C-C440-FD44-CFAC66D59E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3E3E5A-314A-4200-3747-DE1E5C672C31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62118D-CF8B-0E76-CF7A-8F01985E7962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9354342588, 8750807676   |   Email: info@snailintegral.com   |   www.snailintegral.com</a:t>
            </a: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85E59180-4BE8-3545-C43F-DED7511B8047}"/>
              </a:ext>
            </a:extLst>
          </p:cNvPr>
          <p:cNvSpPr/>
          <p:nvPr/>
        </p:nvSpPr>
        <p:spPr>
          <a:xfrm>
            <a:off x="5999747" y="0"/>
            <a:ext cx="10395284" cy="2711116"/>
          </a:xfrm>
          <a:prstGeom prst="parallelogram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FA9F3C-210A-8AA7-CE79-86BA70B44DB0}"/>
              </a:ext>
            </a:extLst>
          </p:cNvPr>
          <p:cNvSpPr/>
          <p:nvPr/>
        </p:nvSpPr>
        <p:spPr>
          <a:xfrm>
            <a:off x="0" y="0"/>
            <a:ext cx="7523747" cy="2711116"/>
          </a:xfrm>
          <a:prstGeom prst="rect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381EA-CBCF-0F21-BDC3-A166A50A5EF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341" y="549903"/>
            <a:ext cx="1327060" cy="16113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95A4E2-37C9-0754-3EE5-250002DC784C}"/>
              </a:ext>
            </a:extLst>
          </p:cNvPr>
          <p:cNvSpPr txBox="1"/>
          <p:nvPr/>
        </p:nvSpPr>
        <p:spPr>
          <a:xfrm>
            <a:off x="312977" y="211650"/>
            <a:ext cx="15071403" cy="2313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Gilroy ExtraBold" panose="000009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Panel 02: Embracing Change &amp; Transformation in Artificial Intelligence, Digital Infrastructure, Chemicals and Financial (Credit) Communication</a:t>
            </a:r>
            <a:endParaRPr lang="en-US" sz="2800" dirty="0">
              <a:solidFill>
                <a:schemeClr val="bg1"/>
              </a:solidFill>
              <a:effectLst/>
              <a:latin typeface="Gilroy ExtraBold" panose="000009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20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Leveraging AI to enhance decision-making processes, optimize operations, and drive innovation</a:t>
            </a:r>
            <a:endParaRPr lang="en-US" sz="20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Leveraging Technology for Last-Mile Connectivity</a:t>
            </a:r>
            <a:endParaRPr lang="en-US" sz="20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Strategies for fostering community engagement and participation in communication initiatives.</a:t>
            </a:r>
            <a:endParaRPr lang="en-US" sz="20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170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22B096-2996-BAB7-8C5B-46026C71AE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914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B4E17A-633C-C440-FD44-CFAC66D59E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3E3E5A-314A-4200-3747-DE1E5C672C31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04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62118D-CF8B-0E76-CF7A-8F01985E7962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9354342588, 8750807676   |   Email: info@snailintegral.com   |   www.snailintegral.com</a:t>
            </a: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3C2EA456-852E-0B47-B6B7-09664D73CB05}"/>
              </a:ext>
            </a:extLst>
          </p:cNvPr>
          <p:cNvSpPr/>
          <p:nvPr/>
        </p:nvSpPr>
        <p:spPr>
          <a:xfrm>
            <a:off x="5999747" y="0"/>
            <a:ext cx="10395284" cy="2711116"/>
          </a:xfrm>
          <a:prstGeom prst="parallelogram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6BD7A9-7481-6FDF-254F-334104CD89F7}"/>
              </a:ext>
            </a:extLst>
          </p:cNvPr>
          <p:cNvSpPr/>
          <p:nvPr/>
        </p:nvSpPr>
        <p:spPr>
          <a:xfrm>
            <a:off x="0" y="0"/>
            <a:ext cx="7523747" cy="2711116"/>
          </a:xfrm>
          <a:prstGeom prst="rect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F4DBC60-8672-F456-96BF-9633D48CD95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341" y="549903"/>
            <a:ext cx="1327060" cy="16113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59A4AD9-6AFB-2EBD-C418-B231C8C94390}"/>
              </a:ext>
            </a:extLst>
          </p:cNvPr>
          <p:cNvSpPr txBox="1"/>
          <p:nvPr/>
        </p:nvSpPr>
        <p:spPr>
          <a:xfrm>
            <a:off x="312977" y="211650"/>
            <a:ext cx="15071403" cy="2408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Gilroy ExtraBold" panose="000009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Panel 03: Media Trends 2024 – Shaping the Way Brands Communicate</a:t>
            </a:r>
            <a:endParaRPr lang="en-US" sz="2800" dirty="0">
              <a:solidFill>
                <a:schemeClr val="bg1"/>
              </a:solidFill>
              <a:effectLst/>
              <a:latin typeface="Gilroy ExtraBold" panose="000009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bg1"/>
                </a:solidFill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L</a:t>
            </a:r>
            <a:r>
              <a:rPr lang="en-US" sz="24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everaging augmented reality (AR) and virtual reality (VR) technologies</a:t>
            </a:r>
            <a:endParaRPr lang="en-US" sz="24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Harnessing the power of User-Generated Content (UGC) to build trust, foster community engagement, and amplify their brand message across diverse channels</a:t>
            </a:r>
            <a:endParaRPr lang="en-US" sz="24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Sustainable and Inclusive Communication</a:t>
            </a:r>
            <a:endParaRPr lang="en-US" sz="24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31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27D90F2-DB4B-75BA-119B-CEEAF46FE0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9144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B4E17A-633C-C440-FD44-CFAC66D59E1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3E3E5A-314A-4200-3747-DE1E5C672C31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62118D-CF8B-0E76-CF7A-8F01985E7962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9354342588, 8750807676   |   Email: info@snailintegral.com   |   www.snailintegral.com</a:t>
            </a: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B04F6CB5-85FB-6532-B2FB-99ACC84519C3}"/>
              </a:ext>
            </a:extLst>
          </p:cNvPr>
          <p:cNvSpPr/>
          <p:nvPr/>
        </p:nvSpPr>
        <p:spPr>
          <a:xfrm>
            <a:off x="5999747" y="0"/>
            <a:ext cx="10395284" cy="2711116"/>
          </a:xfrm>
          <a:prstGeom prst="parallelogram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9F0BDA-D56C-2856-7340-651533B2100C}"/>
              </a:ext>
            </a:extLst>
          </p:cNvPr>
          <p:cNvSpPr/>
          <p:nvPr/>
        </p:nvSpPr>
        <p:spPr>
          <a:xfrm>
            <a:off x="0" y="0"/>
            <a:ext cx="7523747" cy="2711116"/>
          </a:xfrm>
          <a:prstGeom prst="rect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2D7D19-4153-A8C2-7990-B6ED63814EF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341" y="549903"/>
            <a:ext cx="1327060" cy="16113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12B34A-070A-14CD-D466-3660B6F10320}"/>
              </a:ext>
            </a:extLst>
          </p:cNvPr>
          <p:cNvSpPr txBox="1"/>
          <p:nvPr/>
        </p:nvSpPr>
        <p:spPr>
          <a:xfrm>
            <a:off x="312977" y="211650"/>
            <a:ext cx="15071403" cy="2474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Gilroy ExtraBold" panose="000009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Panel 04 - Vocal for Local: Level Up Communication Strategy for Nationwide Engagement.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Amplifying the "Vocal for Local" message and foster nationwide engagement.</a:t>
            </a:r>
            <a:endParaRPr lang="en-US" sz="24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Elevating communication strategies that prioritize authenticity, digital engagement, collaboration, community outreach, consumer empowerment, partnerships, and measurement</a:t>
            </a:r>
            <a:endParaRPr lang="en-US" sz="24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452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Awesome Agriculture Wallpaper Hd 1080p | Desktop background nature, Green  nature wallpaper, Hd nature wallpapers">
            <a:extLst>
              <a:ext uri="{FF2B5EF4-FFF2-40B4-BE49-F238E27FC236}">
                <a16:creationId xmlns:a16="http://schemas.microsoft.com/office/drawing/2014/main" id="{25F2644C-B774-7B1F-EBD7-7798E5E51A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" y="1203158"/>
            <a:ext cx="18288001" cy="7940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663A8B1-37D6-E82A-3FE0-3D7694DA313E}"/>
              </a:ext>
            </a:extLst>
          </p:cNvPr>
          <p:cNvSpPr/>
          <p:nvPr/>
        </p:nvSpPr>
        <p:spPr>
          <a:xfrm>
            <a:off x="-2" y="2711116"/>
            <a:ext cx="18288000" cy="6432884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7D90F2-DB4B-75BA-119B-CEEAF46FE00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8288000" cy="27111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B4E17A-633C-C440-FD44-CFAC66D59E1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93E3E5A-314A-4200-3747-DE1E5C672C31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06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462118D-CF8B-0E76-CF7A-8F01985E7962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9354342588, 8750807676   |   Email: info@snailintegral.com   |   www.snailintegral.com</a:t>
            </a:r>
          </a:p>
        </p:txBody>
      </p:sp>
      <p:sp>
        <p:nvSpPr>
          <p:cNvPr id="5" name="Parallelogram 4">
            <a:extLst>
              <a:ext uri="{FF2B5EF4-FFF2-40B4-BE49-F238E27FC236}">
                <a16:creationId xmlns:a16="http://schemas.microsoft.com/office/drawing/2014/main" id="{B04F6CB5-85FB-6532-B2FB-99ACC84519C3}"/>
              </a:ext>
            </a:extLst>
          </p:cNvPr>
          <p:cNvSpPr/>
          <p:nvPr/>
        </p:nvSpPr>
        <p:spPr>
          <a:xfrm>
            <a:off x="5999747" y="0"/>
            <a:ext cx="10395284" cy="2711116"/>
          </a:xfrm>
          <a:prstGeom prst="parallelogram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9F0BDA-D56C-2856-7340-651533B2100C}"/>
              </a:ext>
            </a:extLst>
          </p:cNvPr>
          <p:cNvSpPr/>
          <p:nvPr/>
        </p:nvSpPr>
        <p:spPr>
          <a:xfrm>
            <a:off x="0" y="0"/>
            <a:ext cx="7523747" cy="2711116"/>
          </a:xfrm>
          <a:prstGeom prst="rect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2D7D19-4153-A8C2-7990-B6ED63814EF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341" y="549903"/>
            <a:ext cx="1327060" cy="16113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812B34A-070A-14CD-D466-3660B6F10320}"/>
              </a:ext>
            </a:extLst>
          </p:cNvPr>
          <p:cNvSpPr txBox="1"/>
          <p:nvPr/>
        </p:nvSpPr>
        <p:spPr>
          <a:xfrm>
            <a:off x="312977" y="211650"/>
            <a:ext cx="15071403" cy="2148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Gilroy ExtraBold" panose="000009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Brand Presentations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Shri Suresh Reddy, President, KREPL on </a:t>
            </a:r>
            <a:r>
              <a:rPr lang="en-IN" sz="2000" b="1" dirty="0">
                <a:solidFill>
                  <a:schemeClr val="bg1"/>
                </a:solidFill>
                <a:latin typeface="Gilroy Light" panose="00000400000000000000" pitchFamily="50" charset="0"/>
                <a:cs typeface="Times New Roman" panose="02020603050405020304" pitchFamily="18" charset="0"/>
              </a:rPr>
              <a:t>50 years Saga KRISHI RASAYAN EXPORTS PVT. LTD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bg1"/>
                </a:solidFill>
                <a:latin typeface="Gilroy Light" panose="00000400000000000000" pitchFamily="50" charset="0"/>
              </a:rPr>
              <a:t>Shri Harish Mehta, Sr. Advisor, CCFI on Role of crop care federation of India (CCFI) in creating awareness among farmers contract </a:t>
            </a:r>
            <a:r>
              <a:rPr lang="en-US" sz="2000" dirty="0" err="1">
                <a:solidFill>
                  <a:schemeClr val="bg1"/>
                </a:solidFill>
                <a:latin typeface="Gilroy Light" panose="00000400000000000000" pitchFamily="50" charset="0"/>
              </a:rPr>
              <a:t>labour</a:t>
            </a:r>
            <a:r>
              <a:rPr lang="en-US" sz="2000" dirty="0">
                <a:solidFill>
                  <a:schemeClr val="bg1"/>
                </a:solidFill>
                <a:latin typeface="Gilroy Light" panose="00000400000000000000" pitchFamily="50" charset="0"/>
              </a:rPr>
              <a:t> and women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bg1"/>
                </a:solidFill>
                <a:latin typeface="Gilroy Light" panose="00000400000000000000" pitchFamily="50" charset="0"/>
              </a:rPr>
              <a:t>Shri Sumit Gupta, Director, </a:t>
            </a:r>
            <a:r>
              <a:rPr lang="en-US" sz="2000" dirty="0" err="1">
                <a:solidFill>
                  <a:schemeClr val="bg1"/>
                </a:solidFill>
                <a:latin typeface="Gilroy Light" panose="00000400000000000000" pitchFamily="50" charset="0"/>
              </a:rPr>
              <a:t>Thakar</a:t>
            </a:r>
            <a:r>
              <a:rPr lang="en-US" sz="2000" dirty="0">
                <a:solidFill>
                  <a:schemeClr val="bg1"/>
                </a:solidFill>
                <a:latin typeface="Gilroy Light" panose="00000400000000000000" pitchFamily="50" charset="0"/>
              </a:rPr>
              <a:t> Chemicals Limited on Feel Secure with Pure with </a:t>
            </a:r>
            <a:r>
              <a:rPr lang="en-US" sz="2000" dirty="0" err="1">
                <a:solidFill>
                  <a:schemeClr val="bg1"/>
                </a:solidFill>
                <a:latin typeface="Gilroy Light" panose="00000400000000000000" pitchFamily="50" charset="0"/>
              </a:rPr>
              <a:t>Thakar</a:t>
            </a:r>
            <a:r>
              <a:rPr lang="en-US" sz="2000" dirty="0">
                <a:solidFill>
                  <a:schemeClr val="bg1"/>
                </a:solidFill>
                <a:latin typeface="Gilroy Light" panose="00000400000000000000" pitchFamily="50" charset="0"/>
              </a:rPr>
              <a:t> Chemicals Limited </a:t>
            </a:r>
            <a:r>
              <a:rPr lang="en-US" sz="20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n-US" sz="20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83054D-AD4B-B364-07BB-183DACEDDD9E}"/>
              </a:ext>
            </a:extLst>
          </p:cNvPr>
          <p:cNvSpPr txBox="1"/>
          <p:nvPr/>
        </p:nvSpPr>
        <p:spPr>
          <a:xfrm>
            <a:off x="1618443" y="6255910"/>
            <a:ext cx="31691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63A028"/>
                </a:solidFill>
                <a:latin typeface="Gilroy ExtraBold" panose="00000900000000000000" pitchFamily="50" charset="0"/>
              </a:rPr>
              <a:t>Shri Suresh Reddy</a:t>
            </a:r>
          </a:p>
          <a:p>
            <a:pPr algn="ctr"/>
            <a:r>
              <a:rPr lang="en-US" dirty="0">
                <a:latin typeface="Aptos" panose="020B0004020202020204" pitchFamily="34" charset="0"/>
              </a:rPr>
              <a:t>President</a:t>
            </a:r>
          </a:p>
          <a:p>
            <a:pPr algn="ctr"/>
            <a:r>
              <a:rPr lang="en-US" dirty="0">
                <a:latin typeface="Aptos" panose="020B0004020202020204" pitchFamily="34" charset="0"/>
              </a:rPr>
              <a:t>Krishi </a:t>
            </a:r>
            <a:r>
              <a:rPr lang="en-US" dirty="0" err="1">
                <a:latin typeface="Aptos" panose="020B0004020202020204" pitchFamily="34" charset="0"/>
              </a:rPr>
              <a:t>Rasayan</a:t>
            </a:r>
            <a:r>
              <a:rPr lang="en-US" dirty="0">
                <a:latin typeface="Aptos" panose="020B0004020202020204" pitchFamily="34" charset="0"/>
              </a:rPr>
              <a:t> Export Pvt. Ltd</a:t>
            </a:r>
            <a:r>
              <a:rPr lang="en-US" sz="1600" dirty="0">
                <a:latin typeface="Aptos" panose="020B0004020202020204" pitchFamily="34" charset="0"/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ABCCBB-4808-75BC-C833-2E271A740393}"/>
              </a:ext>
            </a:extLst>
          </p:cNvPr>
          <p:cNvSpPr txBox="1"/>
          <p:nvPr/>
        </p:nvSpPr>
        <p:spPr>
          <a:xfrm>
            <a:off x="7622846" y="6222615"/>
            <a:ext cx="304230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63A028"/>
                </a:solidFill>
                <a:latin typeface="Gilroy ExtraBold" panose="00000900000000000000" pitchFamily="50" charset="0"/>
              </a:rPr>
              <a:t>Shri Harish Mehta</a:t>
            </a:r>
          </a:p>
          <a:p>
            <a:pPr algn="ctr"/>
            <a:r>
              <a:rPr lang="en-US" dirty="0">
                <a:latin typeface="Aptos" panose="020B0004020202020204" pitchFamily="34" charset="0"/>
              </a:rPr>
              <a:t>Sr. Advisor</a:t>
            </a:r>
          </a:p>
          <a:p>
            <a:pPr algn="ctr"/>
            <a:r>
              <a:rPr lang="en-US" dirty="0">
                <a:latin typeface="Aptos" panose="020B0004020202020204" pitchFamily="34" charset="0"/>
              </a:rPr>
              <a:t>Crop Care Federation of Inda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03F573-320C-6C84-B638-0F7D84C7EC17}"/>
              </a:ext>
            </a:extLst>
          </p:cNvPr>
          <p:cNvSpPr txBox="1"/>
          <p:nvPr/>
        </p:nvSpPr>
        <p:spPr>
          <a:xfrm>
            <a:off x="13666760" y="6220930"/>
            <a:ext cx="27716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>
                <a:solidFill>
                  <a:srgbClr val="63A028"/>
                </a:solidFill>
                <a:latin typeface="Gilroy ExtraBold" panose="00000900000000000000" pitchFamily="50" charset="0"/>
              </a:rPr>
              <a:t>Shri Sumit Gupta</a:t>
            </a:r>
          </a:p>
          <a:p>
            <a:pPr algn="ctr"/>
            <a:r>
              <a:rPr lang="en-US" dirty="0">
                <a:latin typeface="Aptos" panose="020B0004020202020204" pitchFamily="34" charset="0"/>
              </a:rPr>
              <a:t>Director (Projects)</a:t>
            </a:r>
          </a:p>
          <a:p>
            <a:pPr algn="ctr"/>
            <a:r>
              <a:rPr lang="en-US" dirty="0" err="1">
                <a:latin typeface="Aptos" panose="020B0004020202020204" pitchFamily="34" charset="0"/>
              </a:rPr>
              <a:t>Thakar</a:t>
            </a:r>
            <a:r>
              <a:rPr lang="en-US" dirty="0">
                <a:latin typeface="Aptos" panose="020B0004020202020204" pitchFamily="34" charset="0"/>
              </a:rPr>
              <a:t> Chemicals Limited</a:t>
            </a:r>
            <a:endParaRPr lang="en-US" sz="1600" dirty="0">
              <a:latin typeface="Aptos" panose="020B00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8A11BE-E50A-39F3-FD5C-32EEE6E5C19E}"/>
              </a:ext>
            </a:extLst>
          </p:cNvPr>
          <p:cNvSpPr txBox="1"/>
          <p:nvPr/>
        </p:nvSpPr>
        <p:spPr>
          <a:xfrm>
            <a:off x="-2" y="7574414"/>
            <a:ext cx="182880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Gilroy ExtraBold" panose="00000900000000000000" pitchFamily="50" charset="0"/>
              </a:rPr>
              <a:t>21</a:t>
            </a:r>
            <a:r>
              <a:rPr lang="en-US" sz="4800" b="1" baseline="30000" dirty="0">
                <a:latin typeface="Gilroy ExtraBold" panose="00000900000000000000" pitchFamily="50" charset="0"/>
              </a:rPr>
              <a:t>st</a:t>
            </a:r>
            <a:r>
              <a:rPr lang="en-US" sz="4800" b="1" dirty="0">
                <a:latin typeface="Gilroy ExtraBold" panose="00000900000000000000" pitchFamily="50" charset="0"/>
              </a:rPr>
              <a:t> March 2024   </a:t>
            </a:r>
            <a:r>
              <a:rPr lang="en-US" sz="4000" b="1" dirty="0">
                <a:latin typeface="Gilroy ExtraBold" panose="00000900000000000000" pitchFamily="50" charset="0"/>
              </a:rPr>
              <a:t>Hotel Holiday Inn, </a:t>
            </a:r>
            <a:r>
              <a:rPr lang="en-US" sz="4000" b="1" dirty="0" err="1">
                <a:latin typeface="Gilroy ExtraBold" panose="00000900000000000000" pitchFamily="50" charset="0"/>
              </a:rPr>
              <a:t>Aerocity</a:t>
            </a:r>
            <a:r>
              <a:rPr lang="en-US" sz="4000" b="1" dirty="0">
                <a:latin typeface="Gilroy ExtraBold" panose="00000900000000000000" pitchFamily="50" charset="0"/>
              </a:rPr>
              <a:t>, New Delhi</a:t>
            </a:r>
            <a:endParaRPr lang="en-US" sz="4400" b="1" dirty="0">
              <a:latin typeface="Gilroy ExtraBold" panose="00000900000000000000" pitchFamily="50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D2AA79-2EF2-440B-396F-D90FAC23F4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7629" y="3289251"/>
            <a:ext cx="2286000" cy="2743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63DB65C-4CD8-20AD-BD4C-6F25CEFF510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52673" y="3323731"/>
            <a:ext cx="2257267" cy="27087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2D3C72B-D2B6-47FB-F7AF-513F5647E82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2799" y="3326603"/>
            <a:ext cx="2259263" cy="271111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7CD52E6-6E8E-7FE8-0C68-0E8D3C88D25A}"/>
              </a:ext>
            </a:extLst>
          </p:cNvPr>
          <p:cNvSpPr/>
          <p:nvPr/>
        </p:nvSpPr>
        <p:spPr>
          <a:xfrm>
            <a:off x="2069431" y="3342441"/>
            <a:ext cx="2286000" cy="2743200"/>
          </a:xfrm>
          <a:prstGeom prst="rect">
            <a:avLst/>
          </a:prstGeom>
          <a:noFill/>
          <a:ln w="63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8F488B-2F71-AA3E-FA77-C503746B8A50}"/>
              </a:ext>
            </a:extLst>
          </p:cNvPr>
          <p:cNvSpPr/>
          <p:nvPr/>
        </p:nvSpPr>
        <p:spPr>
          <a:xfrm>
            <a:off x="8000998" y="3310561"/>
            <a:ext cx="2286000" cy="2743200"/>
          </a:xfrm>
          <a:prstGeom prst="rect">
            <a:avLst/>
          </a:prstGeom>
          <a:noFill/>
          <a:ln w="63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4357E01-E44D-B146-E570-2B8A43ED0A60}"/>
              </a:ext>
            </a:extLst>
          </p:cNvPr>
          <p:cNvSpPr/>
          <p:nvPr/>
        </p:nvSpPr>
        <p:spPr>
          <a:xfrm>
            <a:off x="13932565" y="3342441"/>
            <a:ext cx="2286000" cy="2743200"/>
          </a:xfrm>
          <a:prstGeom prst="rect">
            <a:avLst/>
          </a:prstGeom>
          <a:noFill/>
          <a:ln w="635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5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5A1383-61B1-2E18-A37B-9E1F3549EE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8288000" cy="9144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144D879-17E1-6E6C-FF36-5182CC26CE69}"/>
              </a:ext>
            </a:extLst>
          </p:cNvPr>
          <p:cNvGrpSpPr/>
          <p:nvPr/>
        </p:nvGrpSpPr>
        <p:grpSpPr>
          <a:xfrm>
            <a:off x="86777" y="8593890"/>
            <a:ext cx="18053781" cy="471620"/>
            <a:chOff x="86777" y="8593890"/>
            <a:chExt cx="18053781" cy="47162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FCB4E17A-633C-C440-FD44-CFAC66D59E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173871" y="8593890"/>
              <a:ext cx="966687" cy="382528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93E3E5A-314A-4200-3747-DE1E5C672C31}"/>
                </a:ext>
              </a:extLst>
            </p:cNvPr>
            <p:cNvSpPr txBox="1"/>
            <p:nvPr/>
          </p:nvSpPr>
          <p:spPr>
            <a:xfrm>
              <a:off x="86777" y="869617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07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462118D-CF8B-0E76-CF7A-8F01985E7962}"/>
                </a:ext>
              </a:extLst>
            </p:cNvPr>
            <p:cNvSpPr txBox="1"/>
            <p:nvPr/>
          </p:nvSpPr>
          <p:spPr>
            <a:xfrm>
              <a:off x="882316" y="8696178"/>
              <a:ext cx="165394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+91 9354342588, 8750807676   |   Email: info@snailintegral.com   |   www.snailintegral.com</a:t>
              </a:r>
            </a:p>
          </p:txBody>
        </p:sp>
      </p:grpSp>
      <p:sp>
        <p:nvSpPr>
          <p:cNvPr id="5" name="Parallelogram 4">
            <a:extLst>
              <a:ext uri="{FF2B5EF4-FFF2-40B4-BE49-F238E27FC236}">
                <a16:creationId xmlns:a16="http://schemas.microsoft.com/office/drawing/2014/main" id="{049F4954-640B-4256-C9C7-CBF8E77206B8}"/>
              </a:ext>
            </a:extLst>
          </p:cNvPr>
          <p:cNvSpPr/>
          <p:nvPr/>
        </p:nvSpPr>
        <p:spPr>
          <a:xfrm>
            <a:off x="5999747" y="0"/>
            <a:ext cx="10395284" cy="2711116"/>
          </a:xfrm>
          <a:prstGeom prst="parallelogram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C4781A-8FBA-8AE0-34FF-62C33F7BF0F6}"/>
              </a:ext>
            </a:extLst>
          </p:cNvPr>
          <p:cNvSpPr/>
          <p:nvPr/>
        </p:nvSpPr>
        <p:spPr>
          <a:xfrm>
            <a:off x="0" y="0"/>
            <a:ext cx="7523747" cy="2711116"/>
          </a:xfrm>
          <a:prstGeom prst="rect">
            <a:avLst/>
          </a:prstGeom>
          <a:solidFill>
            <a:srgbClr val="63A02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352C60-9B32-D108-1E68-F5963AA5357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510341" y="549903"/>
            <a:ext cx="1327060" cy="161130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1F3348-31C4-2FE0-9459-45C207C25E5F}"/>
              </a:ext>
            </a:extLst>
          </p:cNvPr>
          <p:cNvSpPr txBox="1"/>
          <p:nvPr/>
        </p:nvSpPr>
        <p:spPr>
          <a:xfrm>
            <a:off x="312977" y="211650"/>
            <a:ext cx="15071403" cy="2013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chemeClr val="bg1"/>
                </a:solidFill>
                <a:effectLst/>
                <a:latin typeface="Gilroy ExtraBold" panose="000009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CEO &amp; Director Panel for Future Prospects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Exploring innovative technologies and solutions to bridge the digital divide in rural areas</a:t>
            </a:r>
            <a:endParaRPr lang="en-US" sz="24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bg1"/>
                </a:solidFill>
                <a:effectLst/>
                <a:latin typeface="Gilroy Light" panose="00000400000000000000" pitchFamily="50" charset="0"/>
                <a:ea typeface="Times New Roman" panose="02020603050405020304" pitchFamily="18" charset="0"/>
                <a:cs typeface="Calibri" panose="020F0502020204030204" pitchFamily="34" charset="0"/>
              </a:rPr>
              <a:t>Examining approaches to minimize environmental impact, ensure cultural sensitivity, and promote social equity in communication interventions.</a:t>
            </a:r>
            <a:endParaRPr lang="en-US" sz="2400" dirty="0">
              <a:solidFill>
                <a:schemeClr val="bg1"/>
              </a:solidFill>
              <a:effectLst/>
              <a:latin typeface="Gilroy Light" panose="00000400000000000000" pitchFamily="50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379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0BE2F-B015-6F7C-AFF8-F9120D950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AE906F0-E977-CE03-70D5-6651A6CA22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8287999" cy="9144000"/>
          </a:xfr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3FAEC48-4376-4687-D419-62B8D800BC00}"/>
              </a:ext>
            </a:extLst>
          </p:cNvPr>
          <p:cNvGrpSpPr/>
          <p:nvPr/>
        </p:nvGrpSpPr>
        <p:grpSpPr>
          <a:xfrm>
            <a:off x="7507706" y="1652337"/>
            <a:ext cx="3513221" cy="1636295"/>
            <a:chOff x="7507706" y="1652337"/>
            <a:chExt cx="3513221" cy="1636295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065BCC4B-C0BF-C450-7DB5-5FF3899C4D52}"/>
                </a:ext>
              </a:extLst>
            </p:cNvPr>
            <p:cNvSpPr/>
            <p:nvPr/>
          </p:nvSpPr>
          <p:spPr>
            <a:xfrm>
              <a:off x="7507706" y="1652337"/>
              <a:ext cx="3513221" cy="163629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8EFF3B62-7139-BC04-BDC1-55498263C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55034" y="1835737"/>
              <a:ext cx="3218564" cy="1273619"/>
            </a:xfrm>
            <a:prstGeom prst="rect">
              <a:avLst/>
            </a:prstGeom>
          </p:spPr>
        </p:pic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97C11728-E63E-771C-B63A-F5CA13784A9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1051" y="1167592"/>
            <a:ext cx="2245895" cy="40589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69F0D55-877F-8FC0-9382-82351BCBD39C}"/>
              </a:ext>
            </a:extLst>
          </p:cNvPr>
          <p:cNvSpPr txBox="1"/>
          <p:nvPr/>
        </p:nvSpPr>
        <p:spPr>
          <a:xfrm>
            <a:off x="7050409" y="3451381"/>
            <a:ext cx="45624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AWARDS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C62578-2BE7-70F0-C0FF-741D94F96A45}"/>
              </a:ext>
            </a:extLst>
          </p:cNvPr>
          <p:cNvSpPr txBox="1"/>
          <p:nvPr/>
        </p:nvSpPr>
        <p:spPr>
          <a:xfrm>
            <a:off x="6504977" y="4485762"/>
            <a:ext cx="588013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ilroy ExtraBold" panose="00000900000000000000" pitchFamily="50" charset="0"/>
              </a:rPr>
              <a:t>CEREMONY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000371-181A-107E-B1BF-5ACBF0888AF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73871" y="8593890"/>
            <a:ext cx="966687" cy="3825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08B3CE-318E-864F-CD82-D54525A908BF}"/>
              </a:ext>
            </a:extLst>
          </p:cNvPr>
          <p:cNvSpPr txBox="1"/>
          <p:nvPr/>
        </p:nvSpPr>
        <p:spPr>
          <a:xfrm>
            <a:off x="86777" y="86961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chemeClr val="bg1">
                    <a:lumMod val="75000"/>
                  </a:schemeClr>
                </a:solidFill>
              </a:rPr>
              <a:t>08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FB2871-4FFA-FC27-B3A1-FCA36A87FA68}"/>
              </a:ext>
            </a:extLst>
          </p:cNvPr>
          <p:cNvSpPr txBox="1"/>
          <p:nvPr/>
        </p:nvSpPr>
        <p:spPr>
          <a:xfrm>
            <a:off x="882316" y="8696178"/>
            <a:ext cx="16539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+91 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9354342588, 8750807676   |   Email: info@snailintegral.com   |   www.snailintegral</a:t>
            </a:r>
            <a:r>
              <a:rPr lang="en-US" dirty="0"/>
              <a:t>.com</a:t>
            </a:r>
          </a:p>
        </p:txBody>
      </p:sp>
    </p:spTree>
    <p:extLst>
      <p:ext uri="{BB962C8B-B14F-4D97-AF65-F5344CB8AC3E}">
        <p14:creationId xmlns:p14="http://schemas.microsoft.com/office/powerpoint/2010/main" val="3993108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8920</TotalTime>
  <Words>1267</Words>
  <Application>Microsoft Office PowerPoint</Application>
  <PresentationFormat>Custom</PresentationFormat>
  <Paragraphs>199</Paragraphs>
  <Slides>32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Aptos</vt:lpstr>
      <vt:lpstr>Arial</vt:lpstr>
      <vt:lpstr>Calibri</vt:lpstr>
      <vt:lpstr>Calibri Light</vt:lpstr>
      <vt:lpstr>Gilroy ExtraBold</vt:lpstr>
      <vt:lpstr>Gilroy Light</vt:lpstr>
      <vt:lpstr>Poppin</vt:lpstr>
      <vt:lpstr>Symbol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Snail Integral LLP</dc:creator>
  <cp:lastModifiedBy>Snail Integral LLP</cp:lastModifiedBy>
  <cp:revision>17</cp:revision>
  <dcterms:created xsi:type="dcterms:W3CDTF">2024-03-26T04:32:54Z</dcterms:created>
  <dcterms:modified xsi:type="dcterms:W3CDTF">2024-05-29T06:04:20Z</dcterms:modified>
</cp:coreProperties>
</file>